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notesMasterIdLst>
    <p:notesMasterId r:id="rId45"/>
  </p:notesMasterIdLst>
  <p:handoutMasterIdLst>
    <p:handoutMasterId r:id="rId46"/>
  </p:handoutMasterIdLst>
  <p:sldIdLst>
    <p:sldId id="256" r:id="rId2"/>
    <p:sldId id="271" r:id="rId3"/>
    <p:sldId id="272" r:id="rId4"/>
    <p:sldId id="285" r:id="rId5"/>
    <p:sldId id="289" r:id="rId6"/>
    <p:sldId id="286" r:id="rId7"/>
    <p:sldId id="295" r:id="rId8"/>
    <p:sldId id="273" r:id="rId9"/>
    <p:sldId id="288" r:id="rId10"/>
    <p:sldId id="287" r:id="rId11"/>
    <p:sldId id="296" r:id="rId12"/>
    <p:sldId id="297" r:id="rId13"/>
    <p:sldId id="298" r:id="rId14"/>
    <p:sldId id="299" r:id="rId15"/>
    <p:sldId id="290" r:id="rId16"/>
    <p:sldId id="291" r:id="rId17"/>
    <p:sldId id="294" r:id="rId18"/>
    <p:sldId id="292" r:id="rId19"/>
    <p:sldId id="302" r:id="rId20"/>
    <p:sldId id="293" r:id="rId21"/>
    <p:sldId id="257" r:id="rId22"/>
    <p:sldId id="258" r:id="rId23"/>
    <p:sldId id="259" r:id="rId24"/>
    <p:sldId id="260" r:id="rId25"/>
    <p:sldId id="261" r:id="rId26"/>
    <p:sldId id="262" r:id="rId27"/>
    <p:sldId id="263" r:id="rId28"/>
    <p:sldId id="265" r:id="rId29"/>
    <p:sldId id="264" r:id="rId30"/>
    <p:sldId id="266" r:id="rId31"/>
    <p:sldId id="267" r:id="rId32"/>
    <p:sldId id="268" r:id="rId33"/>
    <p:sldId id="269" r:id="rId34"/>
    <p:sldId id="270" r:id="rId35"/>
    <p:sldId id="274" r:id="rId36"/>
    <p:sldId id="275" r:id="rId37"/>
    <p:sldId id="276" r:id="rId38"/>
    <p:sldId id="278" r:id="rId39"/>
    <p:sldId id="280" r:id="rId40"/>
    <p:sldId id="281" r:id="rId41"/>
    <p:sldId id="282" r:id="rId42"/>
    <p:sldId id="284" r:id="rId43"/>
    <p:sldId id="303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EF636BEE-73EB-4908-B909-9AD80E76E060}">
          <p14:sldIdLst>
            <p14:sldId id="256"/>
            <p14:sldId id="271"/>
            <p14:sldId id="272"/>
            <p14:sldId id="285"/>
            <p14:sldId id="289"/>
            <p14:sldId id="286"/>
            <p14:sldId id="295"/>
            <p14:sldId id="273"/>
            <p14:sldId id="288"/>
            <p14:sldId id="287"/>
            <p14:sldId id="296"/>
            <p14:sldId id="297"/>
            <p14:sldId id="298"/>
            <p14:sldId id="299"/>
            <p14:sldId id="290"/>
            <p14:sldId id="291"/>
            <p14:sldId id="294"/>
            <p14:sldId id="292"/>
            <p14:sldId id="302"/>
            <p14:sldId id="293"/>
            <p14:sldId id="257"/>
            <p14:sldId id="258"/>
            <p14:sldId id="259"/>
            <p14:sldId id="260"/>
            <p14:sldId id="261"/>
            <p14:sldId id="262"/>
            <p14:sldId id="263"/>
            <p14:sldId id="265"/>
            <p14:sldId id="264"/>
            <p14:sldId id="266"/>
            <p14:sldId id="267"/>
            <p14:sldId id="268"/>
            <p14:sldId id="269"/>
            <p14:sldId id="270"/>
            <p14:sldId id="274"/>
            <p14:sldId id="275"/>
            <p14:sldId id="276"/>
            <p14:sldId id="278"/>
            <p14:sldId id="280"/>
            <p14:sldId id="281"/>
            <p14:sldId id="282"/>
            <p14:sldId id="284"/>
            <p14:sldId id="30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CCFF"/>
    <a:srgbClr val="9999FF"/>
    <a:srgbClr val="CC00CC"/>
    <a:srgbClr val="6699FF"/>
    <a:srgbClr val="FF3F3F"/>
    <a:srgbClr val="FF6D6D"/>
    <a:srgbClr val="9966FF"/>
    <a:srgbClr val="FFCC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7CE84F3-28C3-443E-9E96-99CF82512B78}" styleName="Estilo Escuro 1 - Ênfase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Estilo Escuro 1 - Ênfase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15" autoAdjust="0"/>
    <p:restoredTop sz="93969" autoAdjust="0"/>
  </p:normalViewPr>
  <p:slideViewPr>
    <p:cSldViewPr snapToGrid="0">
      <p:cViewPr varScale="1">
        <p:scale>
          <a:sx n="108" d="100"/>
          <a:sy n="108" d="100"/>
        </p:scale>
        <p:origin x="1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2EA2FF-69D3-49DA-A76E-AF828DE3EA86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9AC8D-FDA3-4FC2-86E9-566674EA29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20028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14F0B3-A3B6-4881-894F-1375760BC922}" type="datetimeFigureOut">
              <a:rPr lang="pt-BR" smtClean="0"/>
              <a:t>26/05/2026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BEB7D3-3491-4CA7-A682-2CAE48756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0579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EB7D3-3491-4CA7-A682-2CAE48756790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4957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EB7D3-3491-4CA7-A682-2CAE48756790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37414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EB7D3-3491-4CA7-A682-2CAE48756790}" type="slidenum">
              <a:rPr lang="pt-BR" smtClean="0"/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8244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5/26/2026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192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5/26/2026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853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5/26/2026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967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5/26/2026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022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5/26/2026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678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5/26/2026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463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5/26/2026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041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5/26/2026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648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5/26/2026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236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5/26/2026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803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5/26/2026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171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5/26/2026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891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s.wikipedia.org/wiki/SAMU" TargetMode="External"/><Relationship Id="rId5" Type="http://schemas.openxmlformats.org/officeDocument/2006/relationships/image" Target="../media/image21.gif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brasildefato.com.br/2020/07/02/rj-registra-10-332-obitos-por-covid-e-mantem-maior-taxa-de-letalidade-do-pais" TargetMode="Externa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C4B5F139-428A-FA75-0029-E848E22BD3BB}"/>
              </a:ext>
            </a:extLst>
          </p:cNvPr>
          <p:cNvSpPr/>
          <p:nvPr/>
        </p:nvSpPr>
        <p:spPr>
          <a:xfrm>
            <a:off x="0" y="0"/>
            <a:ext cx="12192000" cy="7328517"/>
          </a:xfrm>
          <a:prstGeom prst="rect">
            <a:avLst/>
          </a:prstGeom>
          <a:solidFill>
            <a:srgbClr val="CCFF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accent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76545" y="1482570"/>
            <a:ext cx="9632272" cy="1731147"/>
          </a:xfrm>
        </p:spPr>
        <p:txBody>
          <a:bodyPr>
            <a:noAutofit/>
          </a:bodyPr>
          <a:lstStyle/>
          <a:p>
            <a:pPr algn="ctr"/>
            <a:r>
              <a:rPr lang="pt-BR" sz="5400" i="1" spc="6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QUADRIMESTRE</a:t>
            </a:r>
            <a:r>
              <a:rPr lang="pt-BR" sz="6000" i="1" spc="6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De 2026</a:t>
            </a:r>
            <a:endParaRPr lang="pt-BR" sz="6000" i="1" spc="6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5273336"/>
            <a:ext cx="12192000" cy="134424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pt-BR" sz="5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ettenschweiler" panose="020B0706040902060204" pitchFamily="34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Departamento De Saúde Da Prefeitura Municipal De Arapuã</a:t>
            </a:r>
          </a:p>
          <a:p>
            <a:pPr algn="ctr">
              <a:lnSpc>
                <a:spcPct val="150000"/>
              </a:lnSpc>
            </a:pPr>
            <a:endParaRPr lang="pt-BR" sz="5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DDA4FD34-2319-185E-989F-5FF19F47E6E0}"/>
              </a:ext>
            </a:extLst>
          </p:cNvPr>
          <p:cNvSpPr txBox="1">
            <a:spLocks/>
          </p:cNvSpPr>
          <p:nvPr/>
        </p:nvSpPr>
        <p:spPr>
          <a:xfrm>
            <a:off x="727969" y="3382392"/>
            <a:ext cx="10138299" cy="139379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6400" spc="0" dirty="0" smtClean="0">
                <a:solidFill>
                  <a:schemeClr val="tx2"/>
                </a:solidFill>
                <a:highlight>
                  <a:srgbClr val="F9E4A9"/>
                </a:highlight>
                <a:latin typeface="Haettenschweiler" panose="020B0706040902060204" pitchFamily="34" charset="0"/>
              </a:rPr>
              <a:t> </a:t>
            </a:r>
            <a:endParaRPr lang="pt-BR" sz="6400" spc="0" dirty="0">
              <a:solidFill>
                <a:schemeClr val="tx2"/>
              </a:solidFill>
              <a:highlight>
                <a:srgbClr val="F9E4A9"/>
              </a:highlight>
              <a:latin typeface="Haettenschweiler" panose="020B0706040902060204" pitchFamily="34" charset="0"/>
            </a:endParaRPr>
          </a:p>
          <a:p>
            <a:pPr algn="ctr"/>
            <a:r>
              <a:rPr lang="pt-BR" sz="8800" spc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9E4A9"/>
                </a:highlight>
                <a:latin typeface="Haettenschweiler" panose="020B0706040902060204" pitchFamily="34" charset="0"/>
              </a:rPr>
              <a:t>JANEIRO </a:t>
            </a:r>
            <a:r>
              <a:rPr lang="pt-BR" sz="8800" spc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9E4A9"/>
                </a:highlight>
                <a:latin typeface="Haettenschweiler" panose="020B0706040902060204" pitchFamily="34" charset="0"/>
              </a:rPr>
              <a:t>a ABRIL </a:t>
            </a:r>
            <a:endParaRPr lang="pt-BR" sz="8800" spc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9E4A9"/>
              </a:highlight>
              <a:latin typeface="Haettenschweiler" panose="020B0706040902060204" pitchFamily="34" charset="0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8EA57D0A-0B55-DE6A-1E96-CA10AD133B2D}"/>
              </a:ext>
            </a:extLst>
          </p:cNvPr>
          <p:cNvSpPr/>
          <p:nvPr/>
        </p:nvSpPr>
        <p:spPr>
          <a:xfrm>
            <a:off x="10939749" y="0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E1C5F6A0-3B9A-9750-8797-E530969BE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496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6B0F5D7F-DDCE-5EE9-174E-10D51F796F4E}"/>
              </a:ext>
            </a:extLst>
          </p:cNvPr>
          <p:cNvSpPr/>
          <p:nvPr/>
        </p:nvSpPr>
        <p:spPr>
          <a:xfrm>
            <a:off x="-48429" y="32079"/>
            <a:ext cx="12192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88218" y="200653"/>
            <a:ext cx="7892812" cy="23506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800" b="1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 </a:t>
            </a:r>
            <a:r>
              <a:rPr lang="pt-BR" sz="1600" b="1" u="sng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VISITAS DOMICILIARES REALIZADAS DE JANEIRO a ABRIL de 2026 PELOS AGENTES COMUNITÁRIOS DE SAÚDE:</a:t>
            </a:r>
            <a:endParaRPr lang="pt-BR" b="1" u="sng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endParaRPr lang="pt-BR" sz="2800" b="1" dirty="0">
              <a:solidFill>
                <a:schemeClr val="tx1"/>
              </a:solidFill>
              <a:latin typeface="Bahnschrift" panose="020B0502040204020203" pitchFamily="34" charset="0"/>
            </a:endParaRPr>
          </a:p>
          <a:p>
            <a:endParaRPr lang="pt-BR" sz="2800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E8DC711C-52C7-2FDD-FC16-33B0ECAF840B}"/>
              </a:ext>
            </a:extLst>
          </p:cNvPr>
          <p:cNvSpPr/>
          <p:nvPr/>
        </p:nvSpPr>
        <p:spPr>
          <a:xfrm>
            <a:off x="3836947" y="1384300"/>
            <a:ext cx="7542253" cy="5321300"/>
          </a:xfrm>
          <a:prstGeom prst="rect">
            <a:avLst/>
          </a:prstGeom>
          <a:solidFill>
            <a:srgbClr val="124E33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826E67E5-4534-2E0A-305F-C19B49D10169}"/>
              </a:ext>
            </a:extLst>
          </p:cNvPr>
          <p:cNvSpPr/>
          <p:nvPr/>
        </p:nvSpPr>
        <p:spPr>
          <a:xfrm>
            <a:off x="117566" y="107837"/>
            <a:ext cx="2917734" cy="2025763"/>
          </a:xfrm>
          <a:prstGeom prst="roundRect">
            <a:avLst/>
          </a:prstGeom>
          <a:solidFill>
            <a:schemeClr val="bg2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7F978C40-F904-F849-0EAD-513EEC5448DE}"/>
              </a:ext>
            </a:extLst>
          </p:cNvPr>
          <p:cNvSpPr txBox="1">
            <a:spLocks/>
          </p:cNvSpPr>
          <p:nvPr/>
        </p:nvSpPr>
        <p:spPr>
          <a:xfrm>
            <a:off x="252918" y="-1263588"/>
            <a:ext cx="27823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spc="0" dirty="0">
                <a:solidFill>
                  <a:schemeClr val="tx1"/>
                </a:solidFill>
                <a:latin typeface="Haettenschweiler" panose="020B0706040902060204" pitchFamily="34" charset="0"/>
              </a:rPr>
              <a:t>Atendimentos de enfermagem no Posto de Saúde e Localidades Rurais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04A0B5A4-94A4-50D3-F2EC-9F8CBA862258}"/>
              </a:ext>
            </a:extLst>
          </p:cNvPr>
          <p:cNvSpPr/>
          <p:nvPr/>
        </p:nvSpPr>
        <p:spPr>
          <a:xfrm>
            <a:off x="11073349" y="32079"/>
            <a:ext cx="1155394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F6A0A1E9-24F3-C226-EE9E-CA98C7691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6606" y="32079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12CD460A-FE36-B6BC-2E49-7BE6EA272A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7744504"/>
              </p:ext>
            </p:extLst>
          </p:nvPr>
        </p:nvGraphicFramePr>
        <p:xfrm>
          <a:off x="3035297" y="1287813"/>
          <a:ext cx="8760462" cy="5417779"/>
        </p:xfrm>
        <a:graphic>
          <a:graphicData uri="http://schemas.openxmlformats.org/drawingml/2006/table">
            <a:tbl>
              <a:tblPr firstRow="1" bandRow="1">
                <a:tableStyleId>{D03447BB-5D67-496B-8E87-E561075AD55C}</a:tableStyleId>
              </a:tblPr>
              <a:tblGrid>
                <a:gridCol w="4380231">
                  <a:extLst>
                    <a:ext uri="{9D8B030D-6E8A-4147-A177-3AD203B41FA5}">
                      <a16:colId xmlns:a16="http://schemas.microsoft.com/office/drawing/2014/main" val="1341920883"/>
                    </a:ext>
                  </a:extLst>
                </a:gridCol>
                <a:gridCol w="4380231">
                  <a:extLst>
                    <a:ext uri="{9D8B030D-6E8A-4147-A177-3AD203B41FA5}">
                      <a16:colId xmlns:a16="http://schemas.microsoft.com/office/drawing/2014/main" val="3329165695"/>
                    </a:ext>
                  </a:extLst>
                </a:gridCol>
              </a:tblGrid>
              <a:tr h="393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000" b="1" dirty="0">
                          <a:solidFill>
                            <a:schemeClr val="bg1"/>
                          </a:solidFill>
                          <a:effectLst/>
                        </a:rPr>
                        <a:t>Profissional</a:t>
                      </a:r>
                      <a:endParaRPr lang="pt-BR" sz="2000" dirty="0">
                        <a:solidFill>
                          <a:schemeClr val="bg1"/>
                        </a:solidFill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000" b="1" dirty="0">
                          <a:solidFill>
                            <a:schemeClr val="bg1"/>
                          </a:solidFill>
                          <a:effectLst/>
                        </a:rPr>
                        <a:t>Quantidade de visitas</a:t>
                      </a:r>
                      <a:endParaRPr lang="pt-BR" sz="2000" dirty="0">
                        <a:solidFill>
                          <a:schemeClr val="bg1"/>
                        </a:solidFill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31524160"/>
                  </a:ext>
                </a:extLst>
              </a:tr>
              <a:tr h="2955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B.C.P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403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093634"/>
                  </a:ext>
                </a:extLst>
              </a:tr>
              <a:tr h="2955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C.A.F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529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6512221"/>
                  </a:ext>
                </a:extLst>
              </a:tr>
              <a:tr h="2955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C.W.S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261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579878"/>
                  </a:ext>
                </a:extLst>
              </a:tr>
              <a:tr h="2955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E.D.R.P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310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7489598"/>
                  </a:ext>
                </a:extLst>
              </a:tr>
              <a:tr h="2955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F.S.R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364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1779011"/>
                  </a:ext>
                </a:extLst>
              </a:tr>
              <a:tr h="2955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J.S.V.O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1.000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764357"/>
                  </a:ext>
                </a:extLst>
              </a:tr>
              <a:tr h="2955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J.C.V.Q 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323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670759"/>
                  </a:ext>
                </a:extLst>
              </a:tr>
              <a:tr h="2955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M.P.R </a:t>
                      </a:r>
                      <a:r>
                        <a:rPr lang="pt-BR" sz="1400" b="1" dirty="0" smtClean="0">
                          <a:solidFill>
                            <a:schemeClr val="tx1"/>
                          </a:solidFill>
                          <a:effectLst/>
                        </a:rPr>
                        <a:t> (ATESTADO)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344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36437"/>
                  </a:ext>
                </a:extLst>
              </a:tr>
              <a:tr h="2955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M.L.R.M 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607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5561473"/>
                  </a:ext>
                </a:extLst>
              </a:tr>
              <a:tr h="2955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M.O.S.L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588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7865472"/>
                  </a:ext>
                </a:extLst>
              </a:tr>
              <a:tr h="2955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M.F.S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435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217750"/>
                  </a:ext>
                </a:extLst>
              </a:tr>
              <a:tr h="2955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P.F.X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483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455956"/>
                  </a:ext>
                </a:extLst>
              </a:tr>
              <a:tr h="2955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P.M.P.C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460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0109428"/>
                  </a:ext>
                </a:extLst>
              </a:tr>
              <a:tr h="2955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S.A.S.X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480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7828183"/>
                  </a:ext>
                </a:extLst>
              </a:tr>
              <a:tr h="2955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T.A.R.C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459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086253"/>
                  </a:ext>
                </a:extLst>
              </a:tr>
              <a:tr h="2955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T.C.S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774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0343141"/>
                  </a:ext>
                </a:extLst>
              </a:tr>
              <a:tr h="2955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b="1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10.209 VISITAS REALIZADAS</a:t>
                      </a:r>
                      <a:endParaRPr lang="pt-BR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2359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73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C61845A2-AC9D-39D0-78A6-9F5082D9AB9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9FF99"/>
          </a:solidFill>
          <a:ln>
            <a:solidFill>
              <a:srgbClr val="6699FF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438400" y="518502"/>
            <a:ext cx="7315200" cy="13600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800" b="1" dirty="0">
                <a:solidFill>
                  <a:schemeClr val="tx1"/>
                </a:solidFill>
                <a:latin typeface="Bahnschrift" panose="020B0502040204020203" pitchFamily="34" charset="0"/>
              </a:rPr>
              <a:t>Produção mensal da equipe da Estratégia Saúde da Família (ESF)</a:t>
            </a:r>
          </a:p>
          <a:p>
            <a:pPr algn="ctr"/>
            <a:endParaRPr lang="pt-BR" sz="2800" dirty="0">
              <a:solidFill>
                <a:schemeClr val="tx1"/>
              </a:solidFill>
              <a:latin typeface="Bahnschrift" panose="020B0502040204020203" pitchFamily="34" charset="0"/>
            </a:endParaRPr>
          </a:p>
          <a:p>
            <a:endParaRPr lang="pt-BR" sz="2800" dirty="0">
              <a:latin typeface="Bahnschrift" panose="020B0502040204020203" pitchFamily="34" charset="0"/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2438400" y="1726740"/>
            <a:ext cx="7315200" cy="34074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2800" dirty="0">
                <a:solidFill>
                  <a:schemeClr val="tx1"/>
                </a:solidFill>
                <a:latin typeface="Bahnschrift" panose="020B0502040204020203" pitchFamily="34" charset="0"/>
              </a:rPr>
              <a:t>Acesso público através do Portal da Transparência da Prefeitura Municipal de Arapuã:</a:t>
            </a:r>
          </a:p>
          <a:p>
            <a:pPr marL="0" indent="0" algn="ctr">
              <a:buNone/>
            </a:pPr>
            <a:endParaRPr lang="pt-BR" sz="2800" dirty="0">
              <a:solidFill>
                <a:schemeClr val="tx1"/>
              </a:solidFill>
              <a:latin typeface="Bahnschrift" panose="020B0502040204020203" pitchFamily="34" charset="0"/>
            </a:endParaRPr>
          </a:p>
          <a:p>
            <a:pPr algn="ctr"/>
            <a:endParaRPr lang="pt-BR" sz="2800" b="1" dirty="0">
              <a:solidFill>
                <a:schemeClr val="tx1"/>
              </a:solidFill>
              <a:latin typeface="Bahnschrift" panose="020B0502040204020203" pitchFamily="34" charset="0"/>
            </a:endParaRPr>
          </a:p>
          <a:p>
            <a:pPr algn="ctr"/>
            <a:endParaRPr lang="pt-BR" sz="2800" b="1" dirty="0">
              <a:solidFill>
                <a:schemeClr val="tx1"/>
              </a:solidFill>
              <a:latin typeface="Bahnschrift" panose="020B0502040204020203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362" y="3679993"/>
            <a:ext cx="2693276" cy="2693276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D81E8F3D-A84E-7C71-0892-357BD8510B9C}"/>
              </a:ext>
            </a:extLst>
          </p:cNvPr>
          <p:cNvSpPr/>
          <p:nvPr/>
        </p:nvSpPr>
        <p:spPr>
          <a:xfrm>
            <a:off x="10939749" y="0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9BF10254-EECF-9ADA-0A6A-BE2493414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80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ta para Cima 2"/>
          <p:cNvSpPr/>
          <p:nvPr/>
        </p:nvSpPr>
        <p:spPr>
          <a:xfrm>
            <a:off x="5328745" y="1303283"/>
            <a:ext cx="1713186" cy="1912882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3632" y="0"/>
            <a:ext cx="12107953" cy="68580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1" name="Elipse 10"/>
          <p:cNvSpPr/>
          <p:nvPr/>
        </p:nvSpPr>
        <p:spPr>
          <a:xfrm>
            <a:off x="4924697" y="705395"/>
            <a:ext cx="1260641" cy="770708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74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ta para Cima 4"/>
          <p:cNvSpPr/>
          <p:nvPr/>
        </p:nvSpPr>
        <p:spPr>
          <a:xfrm rot="10800000">
            <a:off x="8544911" y="3071648"/>
            <a:ext cx="1713186" cy="1912882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" y="23812"/>
            <a:ext cx="12186285" cy="68103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lipse 1"/>
          <p:cNvSpPr/>
          <p:nvPr/>
        </p:nvSpPr>
        <p:spPr>
          <a:xfrm>
            <a:off x="387927" y="3657600"/>
            <a:ext cx="2992582" cy="1648691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137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377" y="-829270"/>
            <a:ext cx="12212754" cy="851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84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201A254A-1EA0-403A-9F76-617048A4F6FD}"/>
              </a:ext>
            </a:extLst>
          </p:cNvPr>
          <p:cNvSpPr/>
          <p:nvPr/>
        </p:nvSpPr>
        <p:spPr>
          <a:xfrm>
            <a:off x="0" y="-50165"/>
            <a:ext cx="12192000" cy="916803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9714C6E-2F2C-1DB8-4597-C35C00B1B5C8}"/>
              </a:ext>
            </a:extLst>
          </p:cNvPr>
          <p:cNvSpPr/>
          <p:nvPr/>
        </p:nvSpPr>
        <p:spPr>
          <a:xfrm>
            <a:off x="135339" y="-60277"/>
            <a:ext cx="6158927" cy="917815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  <a:p>
            <a:pPr algn="ctr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flipH="1">
            <a:off x="6294266" y="142043"/>
            <a:ext cx="4645481" cy="1793289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pt-BR" b="1" u="sng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VACINAS ADMINISTRADAS</a:t>
            </a:r>
            <a:r>
              <a:rPr lang="pt-BR" b="1" u="sng" dirty="0">
                <a:solidFill>
                  <a:schemeClr val="tx1"/>
                </a:solidFill>
                <a:latin typeface="Bahnschrift" panose="020B0502040204020203" pitchFamily="34" charset="0"/>
              </a:rPr>
              <a:t/>
            </a:r>
            <a:br>
              <a:rPr lang="pt-BR" b="1" u="sng" dirty="0">
                <a:solidFill>
                  <a:schemeClr val="tx1"/>
                </a:solidFill>
                <a:latin typeface="Bahnschrift" panose="020B0502040204020203" pitchFamily="34" charset="0"/>
              </a:rPr>
            </a:br>
            <a:r>
              <a:rPr lang="pt-BR" b="1" u="sng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JANEIRO  a ABRIL DE 2026</a:t>
            </a:r>
            <a:endParaRPr lang="pt-BR" sz="4400" b="1" u="sng" dirty="0">
              <a:solidFill>
                <a:schemeClr val="tx1"/>
              </a:solidFill>
              <a:latin typeface="Bahnschrift" panose="020B0502040204020203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5340" y="4891596"/>
            <a:ext cx="4580669" cy="2868176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pt-BR" sz="1600" b="1" dirty="0" smtClean="0">
              <a:solidFill>
                <a:schemeClr val="tx1"/>
              </a:solidFill>
              <a:latin typeface="Bahnschrift" panose="020B0502040204020203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pt-BR" sz="1800" b="1" dirty="0" smtClean="0">
              <a:solidFill>
                <a:schemeClr val="tx1"/>
              </a:solidFill>
              <a:latin typeface="Bahnschrift SemiBold Condensed" panose="020B0502040204020203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800" b="1" dirty="0" smtClean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Tríplice </a:t>
            </a:r>
            <a:r>
              <a:rPr lang="pt-BR" sz="1800" b="1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viral: </a:t>
            </a:r>
            <a:r>
              <a:rPr lang="pt-BR" sz="1800" b="1" dirty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22</a:t>
            </a:r>
            <a:r>
              <a:rPr lang="pt-BR" sz="1800" b="1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 </a:t>
            </a:r>
            <a:endParaRPr lang="pt-BR" sz="1800" b="1" dirty="0" smtClean="0">
              <a:solidFill>
                <a:schemeClr val="tx1"/>
              </a:solidFill>
              <a:latin typeface="Bahnschrift SemiBold Condensed" panose="020B0502040204020203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BCG: </a:t>
            </a:r>
            <a:r>
              <a:rPr lang="pt-BR" sz="1800" b="1" dirty="0" smtClean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13</a:t>
            </a:r>
            <a:endParaRPr lang="pt-BR" sz="1800" b="1" dirty="0">
              <a:solidFill>
                <a:srgbClr val="FF0000"/>
              </a:solidFill>
              <a:latin typeface="Bahnschrift SemiBold Condensed" panose="020B0502040204020203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800" b="1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COVID-19 (adulto e pediátrico): </a:t>
            </a:r>
            <a:r>
              <a:rPr lang="pt-BR" sz="1800" b="1" dirty="0" smtClean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80</a:t>
            </a:r>
            <a:endParaRPr lang="pt-BR" sz="1400" b="1" dirty="0">
              <a:solidFill>
                <a:srgbClr val="FF0000"/>
              </a:solidFill>
              <a:latin typeface="Bahnschrift SemiBold Condensed" panose="020B0502040204020203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400" b="1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DTP: </a:t>
            </a:r>
            <a:r>
              <a:rPr lang="pt-BR" sz="1400" b="1" dirty="0" smtClean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23</a:t>
            </a:r>
            <a:endParaRPr lang="pt-BR" sz="1800" b="1" dirty="0">
              <a:solidFill>
                <a:srgbClr val="FF0000"/>
              </a:solidFill>
              <a:latin typeface="Bahnschrift SemiBold Condensed" panose="020B0502040204020203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b="1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HPV quadrivalente</a:t>
            </a:r>
            <a:r>
              <a:rPr lang="pt-BR" sz="1800" b="1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:</a:t>
            </a:r>
            <a:r>
              <a:rPr lang="pt-BR" sz="1800" b="1" dirty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 </a:t>
            </a:r>
            <a:r>
              <a:rPr lang="pt-BR" sz="1800" b="1" dirty="0" smtClean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07</a:t>
            </a:r>
            <a:endParaRPr lang="pt-BR" sz="1800" b="1" dirty="0">
              <a:solidFill>
                <a:srgbClr val="FF0000"/>
              </a:solidFill>
              <a:latin typeface="Bahnschrift SemiBold Condensed" panose="020B0502040204020203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dTpa adulto: </a:t>
            </a:r>
            <a:r>
              <a:rPr lang="pt-BR" sz="1800" b="1" dirty="0" smtClean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15</a:t>
            </a:r>
            <a:endParaRPr lang="pt-BR" sz="1800" b="1" dirty="0">
              <a:solidFill>
                <a:srgbClr val="FF0000"/>
              </a:solidFill>
              <a:latin typeface="Bahnschrift SemiBold Condensed" panose="020B0502040204020203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b="1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Dengue </a:t>
            </a:r>
            <a:r>
              <a:rPr lang="pt-BR" sz="1600" b="1" dirty="0" smtClean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atenuada:</a:t>
            </a:r>
            <a:r>
              <a:rPr lang="pt-BR" sz="1800" b="1" dirty="0" smtClean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 </a:t>
            </a:r>
            <a:r>
              <a:rPr lang="pt-BR" sz="1800" b="1" dirty="0" smtClean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60</a:t>
            </a:r>
            <a:endParaRPr lang="pt-BR" sz="1800" b="1" dirty="0">
              <a:solidFill>
                <a:srgbClr val="FF0000"/>
              </a:solidFill>
              <a:latin typeface="Bahnschrift SemiBold Condensed" panose="020B0502040204020203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b="1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Difteria e tétano adulto</a:t>
            </a:r>
            <a:r>
              <a:rPr lang="pt-BR" sz="1800" b="1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: </a:t>
            </a:r>
            <a:r>
              <a:rPr lang="pt-BR" sz="1800" b="1" dirty="0" smtClean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54</a:t>
            </a:r>
            <a:endParaRPr lang="pt-BR" sz="1800" b="1" dirty="0">
              <a:solidFill>
                <a:srgbClr val="FF0000"/>
              </a:solidFill>
              <a:latin typeface="Bahnschrift SemiBold Condensed" panose="020B0502040204020203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b="1" dirty="0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Febre amarela: </a:t>
            </a:r>
            <a:r>
              <a:rPr lang="pt-BR" sz="1600" b="1" dirty="0" smtClean="0">
                <a:solidFill>
                  <a:srgbClr val="FF0000"/>
                </a:solidFill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27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b="1" dirty="0" smtClean="0">
                <a:solidFill>
                  <a:schemeClr val="tx1"/>
                </a:solidFill>
                <a:effectLst/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VACINA HIB: </a:t>
            </a:r>
            <a:r>
              <a:rPr lang="pt-BR" sz="1600" b="1" dirty="0" smtClean="0">
                <a:solidFill>
                  <a:srgbClr val="FF0000"/>
                </a:solidFill>
                <a:effectLst/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400" b="1" dirty="0" smtClean="0">
                <a:solidFill>
                  <a:schemeClr val="tx1"/>
                </a:solidFill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VACINA VIRUS SINCICIAL RESTIRATORIO A e B: </a:t>
            </a:r>
            <a:r>
              <a:rPr lang="pt-BR" sz="1400" b="1" dirty="0" smtClean="0">
                <a:solidFill>
                  <a:srgbClr val="FF0000"/>
                </a:solidFill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b="1" dirty="0" smtClean="0">
                <a:solidFill>
                  <a:schemeClr val="tx1"/>
                </a:solidFill>
                <a:latin typeface="Bahnschrift SemiBold Condensed" panose="020B0502040204020203" pitchFamily="34" charset="0"/>
                <a:cs typeface="Arial" panose="020B0604020202020204" pitchFamily="34" charset="0"/>
              </a:rPr>
              <a:t>Vacina </a:t>
            </a:r>
            <a:r>
              <a:rPr lang="pt-BR" sz="1600" dirty="0" smtClean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 </a:t>
            </a:r>
            <a:r>
              <a:rPr lang="pt-BR" b="1" dirty="0" err="1">
                <a:solidFill>
                  <a:schemeClr val="tx1"/>
                </a:solidFill>
                <a:latin typeface="Bahnschrift SemiBold Condensed" panose="020B0502040204020203" pitchFamily="34" charset="0"/>
              </a:rPr>
              <a:t>dTpa</a:t>
            </a:r>
            <a:r>
              <a:rPr lang="pt-BR" b="1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 adulto: </a:t>
            </a:r>
            <a:r>
              <a:rPr lang="pt-BR" b="1" dirty="0" smtClean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15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Condensed" panose="020B0502040204020203" pitchFamily="34" charset="0"/>
              </a:rPr>
              <a:t>Vacina dengue (atenuada): </a:t>
            </a:r>
            <a:r>
              <a:rPr lang="pt-BR" b="1" dirty="0" smtClean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60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Condensed" panose="020B0502040204020203" pitchFamily="34" charset="0"/>
              </a:rPr>
              <a:t>Vacina difteria e tétano adulto</a:t>
            </a:r>
            <a:r>
              <a:rPr lang="pt-BR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Condensed" panose="020B0502040204020203" pitchFamily="34" charset="0"/>
              </a:rPr>
              <a:t>: </a:t>
            </a:r>
            <a:r>
              <a:rPr lang="pt-BR" sz="2400" b="1" dirty="0" smtClean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54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b="1" dirty="0">
                <a:solidFill>
                  <a:schemeClr val="tx1"/>
                </a:solidFill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Hepatite A infantil</a:t>
            </a:r>
            <a:r>
              <a:rPr lang="pt-BR" sz="1800" b="1" dirty="0">
                <a:solidFill>
                  <a:schemeClr val="tx1"/>
                </a:solidFill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</a:t>
            </a:r>
            <a:r>
              <a:rPr lang="pt-BR" sz="1800" b="1" dirty="0" smtClean="0">
                <a:solidFill>
                  <a:srgbClr val="FF0000"/>
                </a:solidFill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dirty="0" smtClean="0">
                <a:solidFill>
                  <a:schemeClr val="tx1"/>
                </a:solidFill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Hepatite A adulto</a:t>
            </a:r>
            <a:r>
              <a:rPr lang="pt-BR" sz="1800" b="1" dirty="0" smtClean="0">
                <a:solidFill>
                  <a:srgbClr val="FF0000"/>
                </a:solidFill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: 01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dirty="0" smtClean="0">
                <a:solidFill>
                  <a:schemeClr val="tx1"/>
                </a:solidFill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Hepatite B </a:t>
            </a:r>
            <a:r>
              <a:rPr lang="pt-BR" sz="1800" b="1" dirty="0" smtClean="0">
                <a:solidFill>
                  <a:srgbClr val="FF0000"/>
                </a:solidFill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: 11</a:t>
            </a:r>
            <a:endParaRPr lang="pt-BR" sz="1400" b="1" dirty="0">
              <a:solidFill>
                <a:srgbClr val="FF0000"/>
              </a:solidFill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1600" dirty="0">
              <a:solidFill>
                <a:srgbClr val="FF0000"/>
              </a:solidFill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16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1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b="1" dirty="0">
              <a:solidFill>
                <a:schemeClr val="tx1"/>
              </a:solidFill>
              <a:latin typeface="Bahnschrift" panose="020B0502040204020203" pitchFamily="34" charset="0"/>
            </a:endParaRPr>
          </a:p>
          <a:p>
            <a:endParaRPr lang="pt-BR" sz="2000" b="1" dirty="0">
              <a:solidFill>
                <a:schemeClr val="tx1"/>
              </a:solidFill>
              <a:latin typeface="Bahnschrift" panose="020B0502040204020203" pitchFamily="34" charset="0"/>
            </a:endParaRPr>
          </a:p>
          <a:p>
            <a:endParaRPr lang="pt-BR" sz="2400" dirty="0">
              <a:solidFill>
                <a:schemeClr val="tx1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endParaRPr lang="pt-BR" sz="2400" dirty="0">
              <a:solidFill>
                <a:schemeClr val="tx1"/>
              </a:solidFill>
            </a:endParaRPr>
          </a:p>
          <a:p>
            <a:endParaRPr lang="pt-BR" sz="21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497" y="2387879"/>
            <a:ext cx="3884367" cy="30452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tx2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6A21178F-13A9-8159-891F-BA91CFF5612C}"/>
              </a:ext>
            </a:extLst>
          </p:cNvPr>
          <p:cNvSpPr/>
          <p:nvPr/>
        </p:nvSpPr>
        <p:spPr>
          <a:xfrm>
            <a:off x="10939749" y="0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5DEB1513-7824-5E10-DFF5-23E41E52C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75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id="{F14CF903-6468-1BDF-3438-F97C741B2654}"/>
              </a:ext>
            </a:extLst>
          </p:cNvPr>
          <p:cNvSpPr/>
          <p:nvPr/>
        </p:nvSpPr>
        <p:spPr>
          <a:xfrm>
            <a:off x="0" y="-284085"/>
            <a:ext cx="12192000" cy="762541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428" y="1811370"/>
            <a:ext cx="4479446" cy="26169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tx2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E1A60BFC-6BCF-1E5F-603C-00A04806EC5C}"/>
              </a:ext>
            </a:extLst>
          </p:cNvPr>
          <p:cNvSpPr/>
          <p:nvPr/>
        </p:nvSpPr>
        <p:spPr>
          <a:xfrm>
            <a:off x="10939749" y="0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4927780A-F742-7732-4CB0-8FDB0BB67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68D9968F-FAD5-3620-7FAE-8C672F809D96}"/>
              </a:ext>
            </a:extLst>
          </p:cNvPr>
          <p:cNvSpPr/>
          <p:nvPr/>
        </p:nvSpPr>
        <p:spPr>
          <a:xfrm>
            <a:off x="-36769" y="0"/>
            <a:ext cx="5449027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  <a:p>
            <a:pPr algn="ctr"/>
            <a:endParaRPr lang="pt-BR" dirty="0"/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38823A30-DB1A-4B92-05D2-1BEADB40D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242" y="235400"/>
            <a:ext cx="2044140" cy="1137333"/>
          </a:xfrm>
        </p:spPr>
        <p:txBody>
          <a:bodyPr>
            <a:normAutofit/>
          </a:bodyPr>
          <a:lstStyle/>
          <a:p>
            <a:r>
              <a:rPr lang="pt-BR" sz="2800" b="1" dirty="0">
                <a:solidFill>
                  <a:schemeClr val="tx1"/>
                </a:solidFill>
                <a:latin typeface="Bahnschrift" panose="020B0502040204020203" pitchFamily="34" charset="0"/>
              </a:rPr>
              <a:t>VACINAS</a:t>
            </a:r>
          </a:p>
        </p:txBody>
      </p: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5F34793D-9294-2A41-251F-73E35BBFD048}"/>
              </a:ext>
            </a:extLst>
          </p:cNvPr>
          <p:cNvSpPr txBox="1">
            <a:spLocks/>
          </p:cNvSpPr>
          <p:nvPr/>
        </p:nvSpPr>
        <p:spPr>
          <a:xfrm>
            <a:off x="-62895" y="-41276"/>
            <a:ext cx="6293877" cy="762541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itchFamily="18" charset="2"/>
              <a:buNone/>
            </a:pPr>
            <a:endParaRPr lang="pt-BR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pt-BR" sz="2400" dirty="0">
              <a:solidFill>
                <a:schemeClr val="tx1"/>
              </a:solidFill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pt-BR" sz="1400" b="1" dirty="0" smtClean="0">
              <a:solidFill>
                <a:schemeClr val="tx1"/>
              </a:solidFill>
              <a:effectLst/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pt-BR" sz="1400" b="1" dirty="0">
              <a:solidFill>
                <a:schemeClr val="tx1"/>
              </a:solidFill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pt-BR" sz="1400" b="1" dirty="0" smtClean="0">
              <a:solidFill>
                <a:schemeClr val="tx1"/>
              </a:solidFill>
              <a:effectLst/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pt-BR" sz="1400" b="1" dirty="0" smtClean="0">
              <a:solidFill>
                <a:schemeClr val="tx1"/>
              </a:solidFill>
              <a:effectLst/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Influenza </a:t>
            </a:r>
            <a:r>
              <a:rPr lang="pt-BR" sz="16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trivalente: </a:t>
            </a:r>
            <a:r>
              <a:rPr lang="pt-BR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577</a:t>
            </a:r>
            <a:endParaRPr lang="pt-BR" sz="1600" b="1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b="1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Meningo</a:t>
            </a:r>
            <a:r>
              <a:rPr lang="pt-BR" sz="1600" b="1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ACWY: </a:t>
            </a:r>
            <a:r>
              <a:rPr lang="pt-BR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29</a:t>
            </a:r>
            <a:endParaRPr lang="pt-BR" sz="1600" b="1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600" b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Meningo</a:t>
            </a:r>
            <a:r>
              <a:rPr lang="pt-BR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C: </a:t>
            </a:r>
            <a:r>
              <a:rPr lang="pt-BR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28</a:t>
            </a:r>
            <a:endParaRPr lang="pt-BR" sz="1600" b="1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Penta: </a:t>
            </a:r>
            <a:r>
              <a:rPr lang="pt-BR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32</a:t>
            </a:r>
            <a:endParaRPr lang="pt-BR" sz="1600" b="1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b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Pneumo</a:t>
            </a:r>
            <a:r>
              <a:rPr lang="pt-BR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10: </a:t>
            </a:r>
            <a:r>
              <a:rPr lang="pt-BR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PNEUMO 23:</a:t>
            </a:r>
            <a:r>
              <a:rPr lang="pt-BR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04</a:t>
            </a:r>
            <a:endParaRPr lang="pt-BR" sz="1600" b="1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Pólio injetável: </a:t>
            </a:r>
            <a:r>
              <a:rPr lang="pt-BR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52</a:t>
            </a:r>
            <a:endParaRPr lang="pt-BR" sz="1600" b="1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Raiva em cultivo celular: </a:t>
            </a:r>
            <a:r>
              <a:rPr lang="pt-BR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04</a:t>
            </a:r>
            <a:endParaRPr lang="pt-BR" sz="1600" b="1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Rota vírus: </a:t>
            </a:r>
            <a:r>
              <a:rPr lang="pt-BR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19</a:t>
            </a:r>
            <a:endParaRPr lang="pt-BR" sz="1600" b="1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Sarampo, caxumba, rubéola, varicela</a:t>
            </a:r>
            <a:r>
              <a:rPr lang="pt-BR" sz="1600" b="1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pt-BR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07</a:t>
            </a:r>
            <a:endParaRPr lang="pt-BR" sz="1600" b="1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Varicela:</a:t>
            </a:r>
            <a:r>
              <a:rPr lang="pt-BR" sz="24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19</a:t>
            </a:r>
          </a:p>
          <a:p>
            <a:r>
              <a:rPr lang="pt-BR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Nirsevimabe</a:t>
            </a:r>
            <a:r>
              <a:rPr lang="pt-B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0,5ml: </a:t>
            </a:r>
            <a:r>
              <a:rPr lang="pt-B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pt-BR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Nirsevimabe</a:t>
            </a:r>
            <a:r>
              <a:rPr lang="pt-B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1,0ml</a:t>
            </a:r>
            <a:r>
              <a:rPr lang="pt-B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pt-BR" sz="2400" b="1" dirty="0" smtClean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DE VACINAS: 1.149</a:t>
            </a:r>
            <a:endParaRPr lang="pt-BR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400" b="1" dirty="0" smtClean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b="1" dirty="0">
              <a:solidFill>
                <a:srgbClr val="FF0000"/>
              </a:solidFill>
              <a:effectLst/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dirty="0">
              <a:solidFill>
                <a:srgbClr val="FF0000"/>
              </a:solidFill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b="1" dirty="0">
              <a:solidFill>
                <a:schemeClr val="tx1"/>
              </a:solidFill>
              <a:effectLst/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pt-BR" sz="2400" dirty="0">
              <a:solidFill>
                <a:schemeClr val="tx1"/>
              </a:solidFill>
            </a:endParaRPr>
          </a:p>
          <a:p>
            <a:endParaRPr lang="pt-BR" sz="2100" dirty="0"/>
          </a:p>
        </p:txBody>
      </p:sp>
    </p:spTree>
    <p:extLst>
      <p:ext uri="{BB962C8B-B14F-4D97-AF65-F5344CB8AC3E}">
        <p14:creationId xmlns:p14="http://schemas.microsoft.com/office/powerpoint/2010/main" val="269297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113499"/>
            <a:ext cx="12240429" cy="6908164"/>
          </a:xfrm>
          <a:prstGeom prst="rect">
            <a:avLst/>
          </a:prstGeom>
          <a:solidFill>
            <a:srgbClr val="CCFFCC"/>
          </a:solidFill>
          <a:ln>
            <a:solidFill>
              <a:srgbClr val="00B0F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74655" y="634768"/>
            <a:ext cx="7588248" cy="512064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pt-BR" sz="2800" b="1" u="sng" dirty="0">
                <a:solidFill>
                  <a:schemeClr val="tx1"/>
                </a:solidFill>
                <a:latin typeface="Bahnschrift" panose="020B0502040204020203" pitchFamily="34" charset="0"/>
              </a:rPr>
              <a:t>Nº DE MEDICAMENTOS DISTRIBUÍDOS PARA A POPULAÇÃO (FRASCOS, COMPRIMIDOS E TUBOS):</a:t>
            </a:r>
          </a:p>
          <a:p>
            <a:pPr algn="ctr"/>
            <a:endParaRPr lang="pt-BR" sz="2800" b="1" dirty="0">
              <a:solidFill>
                <a:schemeClr val="tx1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39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568.831</a:t>
            </a:r>
            <a:endParaRPr lang="pt-BR" sz="39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t-BR" sz="2800" b="1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t-BR" sz="3300" b="1" dirty="0">
                <a:solidFill>
                  <a:schemeClr val="tx1"/>
                </a:solidFill>
                <a:latin typeface="Bahnschrift" panose="020B0502040204020203" pitchFamily="34" charset="0"/>
              </a:rPr>
              <a:t>Nº DE PACIENTES ATENDIDOS</a:t>
            </a:r>
            <a:r>
              <a:rPr lang="pt-BR" sz="33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:</a:t>
            </a:r>
          </a:p>
          <a:p>
            <a:pPr marL="0" indent="0" algn="ctr">
              <a:buNone/>
            </a:pPr>
            <a:endParaRPr lang="pt-BR" sz="2800" b="1" dirty="0">
              <a:solidFill>
                <a:schemeClr val="tx1"/>
              </a:solidFill>
            </a:endParaRPr>
          </a:p>
          <a:p>
            <a:pPr algn="ctr"/>
            <a:r>
              <a:rPr lang="pt-BR" sz="39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1.981</a:t>
            </a:r>
            <a:endParaRPr lang="pt-BR" sz="39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33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Nº </a:t>
            </a:r>
            <a:r>
              <a:rPr lang="pt-BR" sz="3300" b="1" dirty="0">
                <a:solidFill>
                  <a:schemeClr val="tx1"/>
                </a:solidFill>
                <a:latin typeface="Bahnschrift" panose="020B0502040204020203" pitchFamily="34" charset="0"/>
              </a:rPr>
              <a:t>DE ITENS DE SAÍDA: </a:t>
            </a:r>
            <a:endParaRPr lang="pt-BR" sz="3300" b="1" dirty="0" smtClean="0">
              <a:solidFill>
                <a:schemeClr val="tx1"/>
              </a:solidFill>
              <a:latin typeface="Bahnschrift" panose="020B0502040204020203" pitchFamily="34" charset="0"/>
            </a:endParaRPr>
          </a:p>
          <a:p>
            <a:pPr algn="ctr"/>
            <a:r>
              <a:rPr lang="pt-BR" sz="35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144.38</a:t>
            </a:r>
            <a:endParaRPr lang="pt-BR" sz="3500" b="1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pPr algn="ctr"/>
            <a:endParaRPr lang="pt-BR" sz="3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t-BR" sz="28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81" y="4011113"/>
            <a:ext cx="3934964" cy="2517506"/>
          </a:xfrm>
          <a:prstGeom prst="roundRect">
            <a:avLst>
              <a:gd name="adj" fmla="val 16667"/>
            </a:avLst>
          </a:prstGeom>
          <a:ln w="76200">
            <a:solidFill>
              <a:schemeClr val="tx2"/>
            </a:solidFill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71F1C706-6F50-77B2-FB34-49DFEC7C5D5C}"/>
              </a:ext>
            </a:extLst>
          </p:cNvPr>
          <p:cNvSpPr/>
          <p:nvPr/>
        </p:nvSpPr>
        <p:spPr>
          <a:xfrm>
            <a:off x="10939749" y="0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826DC1AF-8710-A876-5F9A-DF4049E69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Losango 8">
            <a:extLst>
              <a:ext uri="{FF2B5EF4-FFF2-40B4-BE49-F238E27FC236}">
                <a16:creationId xmlns:a16="http://schemas.microsoft.com/office/drawing/2014/main" id="{1678B85F-A3AC-5A34-F650-5760F82944CB}"/>
              </a:ext>
            </a:extLst>
          </p:cNvPr>
          <p:cNvSpPr/>
          <p:nvPr/>
        </p:nvSpPr>
        <p:spPr>
          <a:xfrm>
            <a:off x="48429" y="50164"/>
            <a:ext cx="3021342" cy="2732183"/>
          </a:xfrm>
          <a:prstGeom prst="diamond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82518" y="634768"/>
            <a:ext cx="2092137" cy="1612674"/>
          </a:xfrm>
        </p:spPr>
        <p:txBody>
          <a:bodyPr>
            <a:normAutofit/>
          </a:bodyPr>
          <a:lstStyle/>
          <a:p>
            <a:pPr algn="ctr"/>
            <a:r>
              <a:rPr lang="pt-BR" spc="0" dirty="0">
                <a:solidFill>
                  <a:schemeClr val="tx1"/>
                </a:solidFill>
                <a:latin typeface="Haettenschweiler" panose="020B0706040902060204" pitchFamily="34" charset="0"/>
              </a:rPr>
              <a:t>FARMÁCIA MUNICIPAL</a:t>
            </a:r>
          </a:p>
        </p:txBody>
      </p:sp>
    </p:spTree>
    <p:extLst>
      <p:ext uri="{BB962C8B-B14F-4D97-AF65-F5344CB8AC3E}">
        <p14:creationId xmlns:p14="http://schemas.microsoft.com/office/powerpoint/2010/main" val="363340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-50165"/>
            <a:ext cx="12192000" cy="6908165"/>
          </a:xfrm>
          <a:prstGeom prst="rect">
            <a:avLst/>
          </a:prstGeom>
          <a:solidFill>
            <a:srgbClr val="FF3B3B"/>
          </a:solidFill>
          <a:ln>
            <a:solidFill>
              <a:srgbClr val="FF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382041" y="752686"/>
            <a:ext cx="7315200" cy="2403565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pt-BR" sz="2800" b="1" dirty="0">
              <a:solidFill>
                <a:schemeClr val="tx1"/>
              </a:solidFill>
            </a:endParaRPr>
          </a:p>
          <a:p>
            <a:pPr algn="ctr"/>
            <a:endParaRPr lang="pt-BR" sz="2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t-BR" sz="11200" b="1" i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Nº DE ATENDIMENTOS TOTAIS: </a:t>
            </a:r>
          </a:p>
          <a:p>
            <a:pPr marL="0" indent="0" algn="ctr">
              <a:buNone/>
            </a:pPr>
            <a:r>
              <a:rPr lang="pt-BR" sz="16000" i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13</a:t>
            </a:r>
            <a:endParaRPr lang="pt-BR" sz="16000" i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sz="12800" b="1" i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OCORRÊNCIAS:</a:t>
            </a:r>
          </a:p>
          <a:p>
            <a:pPr marL="0" indent="0" algn="ctr">
              <a:buNone/>
            </a:pPr>
            <a:r>
              <a:rPr lang="pt-BR" sz="16000" b="1" i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12</a:t>
            </a:r>
            <a:endParaRPr lang="pt-BR" sz="16000" b="1" i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endParaRPr lang="pt-BR" sz="2800" dirty="0">
              <a:solidFill>
                <a:schemeClr val="tx1"/>
              </a:solidFill>
            </a:endParaRPr>
          </a:p>
          <a:p>
            <a:endParaRPr lang="pt-BR" sz="28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223" y="3142327"/>
            <a:ext cx="4180113" cy="258788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6276" y="3539188"/>
            <a:ext cx="3913277" cy="275272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135722B-1F7C-6A9A-6EC0-2140FC619128}"/>
              </a:ext>
            </a:extLst>
          </p:cNvPr>
          <p:cNvSpPr/>
          <p:nvPr/>
        </p:nvSpPr>
        <p:spPr>
          <a:xfrm>
            <a:off x="10939749" y="0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3EDB7192-2A70-D5F8-889B-2BC9B2C5C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: Canto Dobrado 9">
            <a:extLst>
              <a:ext uri="{FF2B5EF4-FFF2-40B4-BE49-F238E27FC236}">
                <a16:creationId xmlns:a16="http://schemas.microsoft.com/office/drawing/2014/main" id="{3CD33A4B-335C-ADDD-72DF-6A1C095A64DE}"/>
              </a:ext>
            </a:extLst>
          </p:cNvPr>
          <p:cNvSpPr/>
          <p:nvPr/>
        </p:nvSpPr>
        <p:spPr>
          <a:xfrm>
            <a:off x="204489" y="91983"/>
            <a:ext cx="3004104" cy="2269475"/>
          </a:xfrm>
          <a:prstGeom prst="foldedCorner">
            <a:avLst/>
          </a:prstGeom>
          <a:solidFill>
            <a:srgbClr val="F6C782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426" y="-211876"/>
            <a:ext cx="3195675" cy="2403566"/>
          </a:xfrm>
        </p:spPr>
        <p:txBody>
          <a:bodyPr/>
          <a:lstStyle/>
          <a:p>
            <a:r>
              <a:rPr lang="pt-BR" sz="9600" spc="600" dirty="0">
                <a:solidFill>
                  <a:schemeClr val="tx1"/>
                </a:solidFill>
                <a:latin typeface="Haettenschweiler" panose="020B0706040902060204" pitchFamily="34" charset="0"/>
              </a:rPr>
              <a:t>SAMU</a:t>
            </a:r>
            <a:r>
              <a:rPr lang="pt-BR" dirty="0">
                <a:solidFill>
                  <a:schemeClr val="tx1"/>
                </a:solidFill>
                <a:latin typeface="Haettenschweiler" panose="020B0706040902060204" pitchFamily="34" charset="0"/>
              </a:rPr>
              <a:t/>
            </a:r>
            <a:br>
              <a:rPr lang="pt-BR" dirty="0">
                <a:solidFill>
                  <a:schemeClr val="tx1"/>
                </a:solidFill>
                <a:latin typeface="Haettenschweiler" panose="020B0706040902060204" pitchFamily="34" charset="0"/>
              </a:rPr>
            </a:br>
            <a:r>
              <a:rPr lang="pt-BR" sz="2400" spc="0" dirty="0">
                <a:solidFill>
                  <a:schemeClr val="tx1"/>
                </a:solidFill>
                <a:latin typeface="Haettenschweiler" panose="020B0706040902060204" pitchFamily="34" charset="0"/>
              </a:rPr>
              <a:t>(Serviço Móvel De Urgência)</a:t>
            </a:r>
            <a:endParaRPr lang="pt-BR" spc="0" dirty="0">
              <a:solidFill>
                <a:schemeClr val="tx1"/>
              </a:solidFill>
              <a:latin typeface="Haettenschweiler" panose="020B070604090206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39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-18364" y="-1"/>
            <a:ext cx="12210363" cy="6858001"/>
          </a:xfrm>
          <a:prstGeom prst="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7066" y="182493"/>
            <a:ext cx="7938534" cy="2619375"/>
          </a:xfrm>
          <a:prstGeom prst="rect">
            <a:avLst/>
          </a:prstGeom>
          <a:ln w="127000" cap="rnd">
            <a:solidFill>
              <a:schemeClr val="tx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2873" y="2984362"/>
            <a:ext cx="8312727" cy="3710442"/>
          </a:xfrm>
          <a:prstGeom prst="rect">
            <a:avLst/>
          </a:prstGeom>
          <a:ln w="127000" cap="sq">
            <a:solidFill>
              <a:schemeClr val="tx2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5BBD8A13-2A65-CF7F-5065-7223F3DBFC89}"/>
              </a:ext>
            </a:extLst>
          </p:cNvPr>
          <p:cNvSpPr/>
          <p:nvPr/>
        </p:nvSpPr>
        <p:spPr>
          <a:xfrm>
            <a:off x="10939749" y="0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AFADD61E-C9BE-1CBB-D804-97DCAF0F3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m 11" descr="Logotipo, nome da empresa&#10;&#10;Descrição gerada automaticamente">
            <a:extLst>
              <a:ext uri="{FF2B5EF4-FFF2-40B4-BE49-F238E27FC236}">
                <a16:creationId xmlns:a16="http://schemas.microsoft.com/office/drawing/2014/main" id="{12EE4DEE-62C0-2C5A-9424-79ED1D9021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tretch>
            <a:fillRect/>
          </a:stretch>
        </p:blipFill>
        <p:spPr>
          <a:xfrm>
            <a:off x="275494" y="175864"/>
            <a:ext cx="1787482" cy="19876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06813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BE5E2A8-5FF3-38C5-C8BB-DB4729AEEC9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CFF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60764" y="2299855"/>
            <a:ext cx="9504218" cy="1579418"/>
          </a:xfrm>
        </p:spPr>
        <p:txBody>
          <a:bodyPr/>
          <a:lstStyle/>
          <a:p>
            <a:pPr algn="ctr"/>
            <a:r>
              <a:rPr lang="pt-BR" dirty="0">
                <a:solidFill>
                  <a:schemeClr val="tx1"/>
                </a:solidFill>
                <a:latin typeface="Impact" panose="020B0806030902050204" pitchFamily="34" charset="0"/>
              </a:rPr>
              <a:t>Atenção Primária a Saúde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8EF3D88-7804-A208-EC14-7AF73A697476}"/>
              </a:ext>
            </a:extLst>
          </p:cNvPr>
          <p:cNvSpPr/>
          <p:nvPr/>
        </p:nvSpPr>
        <p:spPr>
          <a:xfrm>
            <a:off x="10939749" y="0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4EE96076-4E14-F821-6B2D-D3B167447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65187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" y="215537"/>
            <a:ext cx="12316994" cy="68580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35776" y="2475437"/>
            <a:ext cx="7315200" cy="2403565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pt-BR" sz="2800" dirty="0">
              <a:solidFill>
                <a:srgbClr val="FFC000"/>
              </a:solidFill>
              <a:latin typeface="Bahnschrift" panose="020B0502040204020203" pitchFamily="34" charset="0"/>
            </a:endParaRPr>
          </a:p>
          <a:p>
            <a:r>
              <a:rPr lang="pt-BR" sz="21600" b="1" dirty="0">
                <a:solidFill>
                  <a:schemeClr val="tx1"/>
                </a:solidFill>
                <a:latin typeface="Bahnschrift" panose="020B0502040204020203" pitchFamily="34" charset="0"/>
              </a:rPr>
              <a:t>Nascidos </a:t>
            </a:r>
            <a:r>
              <a:rPr lang="pt-BR" sz="216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Vivos: </a:t>
            </a:r>
            <a:r>
              <a:rPr lang="pt-BR" sz="240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16</a:t>
            </a:r>
            <a:endParaRPr lang="pt-BR" sz="14400" b="1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endParaRPr lang="pt-BR" sz="12500" dirty="0">
              <a:solidFill>
                <a:srgbClr val="FFC000"/>
              </a:solidFill>
              <a:latin typeface="Bahnschrift" panose="020B0502040204020203" pitchFamily="34" charset="0"/>
            </a:endParaRPr>
          </a:p>
          <a:p>
            <a:r>
              <a:rPr lang="pt-BR" sz="216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Óbitos: </a:t>
            </a:r>
            <a:r>
              <a:rPr lang="pt-BR" sz="240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07</a:t>
            </a:r>
            <a:endParaRPr lang="pt-BR" sz="3600" b="1" dirty="0">
              <a:solidFill>
                <a:srgbClr val="FF0000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886" y="1397695"/>
            <a:ext cx="4153988" cy="25159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3F4B5131-CF4C-23E7-7464-37C9B592CE70}"/>
              </a:ext>
            </a:extLst>
          </p:cNvPr>
          <p:cNvSpPr/>
          <p:nvPr/>
        </p:nvSpPr>
        <p:spPr>
          <a:xfrm>
            <a:off x="10939749" y="0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69329042-1E83-996D-32D9-ED28F7964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eta: Pentágono 10">
            <a:extLst>
              <a:ext uri="{FF2B5EF4-FFF2-40B4-BE49-F238E27FC236}">
                <a16:creationId xmlns:a16="http://schemas.microsoft.com/office/drawing/2014/main" id="{A4959041-9747-420D-0396-5179ABEA0AFE}"/>
              </a:ext>
            </a:extLst>
          </p:cNvPr>
          <p:cNvSpPr/>
          <p:nvPr/>
        </p:nvSpPr>
        <p:spPr>
          <a:xfrm>
            <a:off x="0" y="-9143"/>
            <a:ext cx="2988527" cy="1661531"/>
          </a:xfrm>
          <a:prstGeom prst="homePlate">
            <a:avLst/>
          </a:prstGeom>
          <a:solidFill>
            <a:schemeClr val="bg2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Imagem 12" descr="Imagem editada de um prédio">
            <a:extLst>
              <a:ext uri="{FF2B5EF4-FFF2-40B4-BE49-F238E27FC236}">
                <a16:creationId xmlns:a16="http://schemas.microsoft.com/office/drawing/2014/main" id="{670572E2-C94F-44AF-B862-6E585D9DFA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tretch>
            <a:fillRect/>
          </a:stretch>
        </p:blipFill>
        <p:spPr>
          <a:xfrm>
            <a:off x="3839028" y="4401869"/>
            <a:ext cx="3657600" cy="23801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48531" y="144143"/>
            <a:ext cx="2509025" cy="1354958"/>
          </a:xfrm>
        </p:spPr>
        <p:txBody>
          <a:bodyPr>
            <a:noAutofit/>
          </a:bodyPr>
          <a:lstStyle/>
          <a:p>
            <a:pPr algn="ctr"/>
            <a:r>
              <a:rPr lang="pt-BR" spc="0" dirty="0">
                <a:solidFill>
                  <a:schemeClr val="tx1"/>
                </a:solidFill>
                <a:latin typeface="Haettenschweiler" panose="020B0706040902060204" pitchFamily="34" charset="0"/>
              </a:rPr>
              <a:t>Nascidos vivos </a:t>
            </a:r>
            <a:br>
              <a:rPr lang="pt-BR" spc="0" dirty="0">
                <a:solidFill>
                  <a:schemeClr val="tx1"/>
                </a:solidFill>
                <a:latin typeface="Haettenschweiler" panose="020B0706040902060204" pitchFamily="34" charset="0"/>
              </a:rPr>
            </a:br>
            <a:r>
              <a:rPr lang="pt-BR" spc="0" dirty="0">
                <a:solidFill>
                  <a:schemeClr val="tx1"/>
                </a:solidFill>
                <a:latin typeface="Haettenschweiler" panose="020B0706040902060204" pitchFamily="34" charset="0"/>
              </a:rPr>
              <a:t>e </a:t>
            </a:r>
            <a:br>
              <a:rPr lang="pt-BR" spc="0" dirty="0">
                <a:solidFill>
                  <a:schemeClr val="tx1"/>
                </a:solidFill>
                <a:latin typeface="Haettenschweiler" panose="020B0706040902060204" pitchFamily="34" charset="0"/>
              </a:rPr>
            </a:br>
            <a:r>
              <a:rPr lang="pt-BR" spc="0" dirty="0">
                <a:solidFill>
                  <a:schemeClr val="tx1"/>
                </a:solidFill>
                <a:latin typeface="Haettenschweiler" panose="020B0706040902060204" pitchFamily="34" charset="0"/>
              </a:rPr>
              <a:t>Mortalidade</a:t>
            </a:r>
          </a:p>
        </p:txBody>
      </p:sp>
    </p:spTree>
    <p:extLst>
      <p:ext uri="{BB962C8B-B14F-4D97-AF65-F5344CB8AC3E}">
        <p14:creationId xmlns:p14="http://schemas.microsoft.com/office/powerpoint/2010/main" val="6124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-68062" y="0"/>
            <a:ext cx="12260062" cy="685800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6699FF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30315" y="1757779"/>
            <a:ext cx="10795247" cy="1775534"/>
          </a:xfrm>
          <a:scene3d>
            <a:camera prst="perspectiveAbove"/>
            <a:lightRig rig="threePt" dir="t"/>
          </a:scene3d>
        </p:spPr>
        <p:txBody>
          <a:bodyPr>
            <a:noAutofit/>
          </a:bodyPr>
          <a:lstStyle/>
          <a:p>
            <a:pPr algn="ctr"/>
            <a:r>
              <a:rPr lang="pt-BR" sz="9600" i="1" spc="600" dirty="0">
                <a:solidFill>
                  <a:schemeClr val="bg1"/>
                </a:solidFill>
                <a:highlight>
                  <a:srgbClr val="800000"/>
                </a:highlight>
                <a:latin typeface="Haettenschweiler" panose="020B0706040902060204" pitchFamily="34" charset="0"/>
              </a:rPr>
              <a:t>ATENÇÃO ESPECIALIZADA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431D6AC9-D965-D02C-8B2C-0D12B98C11C2}"/>
              </a:ext>
            </a:extLst>
          </p:cNvPr>
          <p:cNvSpPr/>
          <p:nvPr/>
        </p:nvSpPr>
        <p:spPr>
          <a:xfrm>
            <a:off x="10939749" y="0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1A507873-FF2F-FCF3-3F79-2E3D89EB6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620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3448594" y="2155371"/>
            <a:ext cx="4950340" cy="20900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3A076B5-AF7F-206E-E1CA-D19B28CEE887}"/>
              </a:ext>
            </a:extLst>
          </p:cNvPr>
          <p:cNvSpPr/>
          <p:nvPr/>
        </p:nvSpPr>
        <p:spPr>
          <a:xfrm>
            <a:off x="0" y="-127675"/>
            <a:ext cx="12211594" cy="69856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F13AF367-E63B-FFB7-82F1-6AF4CD840815}"/>
              </a:ext>
            </a:extLst>
          </p:cNvPr>
          <p:cNvSpPr/>
          <p:nvPr/>
        </p:nvSpPr>
        <p:spPr>
          <a:xfrm>
            <a:off x="118704" y="127674"/>
            <a:ext cx="3037890" cy="1409026"/>
          </a:xfrm>
          <a:prstGeom prst="roundRect">
            <a:avLst/>
          </a:prstGeom>
          <a:solidFill>
            <a:schemeClr val="bg2"/>
          </a:solidFill>
          <a:ln w="762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9FB4D792-1AE0-33D9-546F-04883D4D8ED8}"/>
              </a:ext>
            </a:extLst>
          </p:cNvPr>
          <p:cNvSpPr txBox="1">
            <a:spLocks/>
          </p:cNvSpPr>
          <p:nvPr/>
        </p:nvSpPr>
        <p:spPr>
          <a:xfrm>
            <a:off x="167276" y="275384"/>
            <a:ext cx="2940745" cy="964526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dirty="0">
                <a:solidFill>
                  <a:schemeClr val="tx1"/>
                </a:solidFill>
                <a:latin typeface="Bahnschrift SemiBold" panose="020B0502040204020203" pitchFamily="34" charset="0"/>
                <a:cs typeface="Arial" panose="020B0604020202020204" pitchFamily="34" charset="0"/>
              </a:rPr>
              <a:t>Consórcio Intermunicipal de Saúde de Ivaiporã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5DDF1D6-9495-DAA2-8285-8C3E922D1021}"/>
              </a:ext>
            </a:extLst>
          </p:cNvPr>
          <p:cNvSpPr/>
          <p:nvPr/>
        </p:nvSpPr>
        <p:spPr>
          <a:xfrm>
            <a:off x="10949546" y="-127675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05188FE9-6AD5-2387-8953-B10688C72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-77511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6126" y="1684410"/>
            <a:ext cx="6807778" cy="2820988"/>
          </a:xfrm>
        </p:spPr>
        <p:txBody>
          <a:bodyPr/>
          <a:lstStyle/>
          <a:p>
            <a:pPr algn="ctr"/>
            <a:r>
              <a:rPr lang="pt-BR" sz="2800" b="1" u="sng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 </a:t>
            </a:r>
            <a:r>
              <a:rPr lang="pt-BR" sz="4400" b="1" i="1" u="sng" dirty="0">
                <a:solidFill>
                  <a:schemeClr val="tx1"/>
                </a:solidFill>
                <a:latin typeface="Bahnschrift" panose="020B0502040204020203" pitchFamily="34" charset="0"/>
              </a:rPr>
              <a:t>RADIOGRAFIAS:</a:t>
            </a:r>
            <a:r>
              <a:rPr lang="pt-BR" sz="3600" b="1" u="sng" dirty="0">
                <a:solidFill>
                  <a:schemeClr val="tx1"/>
                </a:solidFill>
                <a:latin typeface="Bahnschrift" panose="020B0502040204020203" pitchFamily="34" charset="0"/>
              </a:rPr>
              <a:t> </a:t>
            </a:r>
            <a:endParaRPr lang="pt-BR" sz="3600" b="1" u="sng" dirty="0" smtClean="0">
              <a:solidFill>
                <a:schemeClr val="tx1"/>
              </a:solidFill>
              <a:latin typeface="Bahnschrift" panose="020B0502040204020203" pitchFamily="34" charset="0"/>
            </a:endParaRPr>
          </a:p>
          <a:p>
            <a:pPr algn="ctr"/>
            <a:r>
              <a:rPr lang="pt-BR" sz="28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QUANTIDADE REALIZADA</a:t>
            </a:r>
          </a:p>
          <a:p>
            <a:pPr algn="ctr"/>
            <a:r>
              <a:rPr lang="pt-BR" sz="36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04</a:t>
            </a:r>
            <a:endParaRPr lang="pt-BR" sz="3600" b="1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r>
              <a:rPr lang="pt-BR" sz="3600" dirty="0" smtClean="0">
                <a:solidFill>
                  <a:srgbClr val="FF0000"/>
                </a:solidFill>
              </a:rPr>
              <a:t>                                                     </a:t>
            </a:r>
            <a:endParaRPr lang="pt-BR" sz="4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808" y="2203372"/>
            <a:ext cx="3793066" cy="251301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35049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E2372A94-1E60-2ADF-B526-4BCD4AE87273}"/>
              </a:ext>
            </a:extLst>
          </p:cNvPr>
          <p:cNvSpPr/>
          <p:nvPr/>
        </p:nvSpPr>
        <p:spPr>
          <a:xfrm>
            <a:off x="0" y="-127675"/>
            <a:ext cx="12211594" cy="69856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67276" y="1387620"/>
            <a:ext cx="7315200" cy="4601700"/>
          </a:xfrm>
        </p:spPr>
        <p:txBody>
          <a:bodyPr/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 </a:t>
            </a:r>
            <a:r>
              <a:rPr lang="pt-BR" sz="3600" b="1" i="1" u="sng" dirty="0">
                <a:solidFill>
                  <a:schemeClr val="tx1"/>
                </a:solidFill>
                <a:latin typeface="Bahnschrift" panose="020B0502040204020203" pitchFamily="34" charset="0"/>
              </a:rPr>
              <a:t>RESSONÂNCIA NUCLEAR MAGNÉTICA</a:t>
            </a:r>
            <a:r>
              <a:rPr lang="pt-BR" sz="3600" b="1" i="1" u="sng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:</a:t>
            </a:r>
          </a:p>
          <a:p>
            <a:pPr algn="ctr"/>
            <a:r>
              <a:rPr lang="pt-BR" sz="2800" b="1" dirty="0">
                <a:solidFill>
                  <a:schemeClr val="tx1"/>
                </a:solidFill>
                <a:latin typeface="Bahnschrift" panose="020B0502040204020203" pitchFamily="34" charset="0"/>
              </a:rPr>
              <a:t>QUANTIDADE </a:t>
            </a:r>
            <a:r>
              <a:rPr lang="pt-BR" sz="28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REALIZADA:</a:t>
            </a:r>
            <a:endParaRPr lang="pt-BR" sz="2800" b="1" dirty="0">
              <a:solidFill>
                <a:schemeClr val="tx1"/>
              </a:solidFill>
              <a:latin typeface="Bahnschrift" panose="020B0502040204020203" pitchFamily="34" charset="0"/>
            </a:endParaRPr>
          </a:p>
          <a:p>
            <a:pPr algn="ctr"/>
            <a:r>
              <a:rPr lang="pt-BR" sz="4000" b="1" u="sng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07</a:t>
            </a:r>
          </a:p>
          <a:p>
            <a:pPr algn="ctr"/>
            <a:endParaRPr lang="pt-BR" b="1" dirty="0">
              <a:solidFill>
                <a:schemeClr val="tx1"/>
              </a:solidFill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1055" y="2109729"/>
            <a:ext cx="3212646" cy="214230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68880913-75F7-CF2B-2E10-F4FD95F1CE73}"/>
              </a:ext>
            </a:extLst>
          </p:cNvPr>
          <p:cNvSpPr/>
          <p:nvPr/>
        </p:nvSpPr>
        <p:spPr>
          <a:xfrm>
            <a:off x="118704" y="127674"/>
            <a:ext cx="3037890" cy="1409026"/>
          </a:xfrm>
          <a:prstGeom prst="roundRect">
            <a:avLst/>
          </a:prstGeom>
          <a:solidFill>
            <a:schemeClr val="bg2"/>
          </a:solidFill>
          <a:ln w="762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9C8C72F7-DDEB-1B90-075F-7F9205FDC46C}"/>
              </a:ext>
            </a:extLst>
          </p:cNvPr>
          <p:cNvSpPr txBox="1">
            <a:spLocks/>
          </p:cNvSpPr>
          <p:nvPr/>
        </p:nvSpPr>
        <p:spPr>
          <a:xfrm>
            <a:off x="167276" y="275384"/>
            <a:ext cx="2940745" cy="964526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dirty="0">
                <a:solidFill>
                  <a:schemeClr val="tx1"/>
                </a:solidFill>
                <a:latin typeface="Bahnschrift SemiBold" panose="020B0502040204020203" pitchFamily="34" charset="0"/>
                <a:cs typeface="Arial" panose="020B0604020202020204" pitchFamily="34" charset="0"/>
              </a:rPr>
              <a:t>Consórcio Intermunicipal de Saúde de Ivaiporã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032DAEA-A0A7-D954-4C02-7068A16B2CE9}"/>
              </a:ext>
            </a:extLst>
          </p:cNvPr>
          <p:cNvSpPr/>
          <p:nvPr/>
        </p:nvSpPr>
        <p:spPr>
          <a:xfrm>
            <a:off x="10959343" y="-127675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E8344B67-9D49-1DE6-8499-8B29BAF92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7771" y="-77511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12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3448594" y="2285999"/>
            <a:ext cx="5530760" cy="21423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DB929E25-4806-E32D-9026-E2BF81E0B147}"/>
              </a:ext>
            </a:extLst>
          </p:cNvPr>
          <p:cNvSpPr/>
          <p:nvPr/>
        </p:nvSpPr>
        <p:spPr>
          <a:xfrm>
            <a:off x="0" y="-177839"/>
            <a:ext cx="12211594" cy="70358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285999"/>
            <a:ext cx="3212646" cy="214231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4450DBD3-E7DC-86EA-D164-3275E0B51A41}"/>
              </a:ext>
            </a:extLst>
          </p:cNvPr>
          <p:cNvSpPr/>
          <p:nvPr/>
        </p:nvSpPr>
        <p:spPr>
          <a:xfrm>
            <a:off x="118703" y="127674"/>
            <a:ext cx="3212325" cy="1583560"/>
          </a:xfrm>
          <a:prstGeom prst="roundRect">
            <a:avLst/>
          </a:prstGeom>
          <a:solidFill>
            <a:schemeClr val="bg2"/>
          </a:solidFill>
          <a:ln w="762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D78FE9DF-7697-84B4-C0EC-83D899619B17}"/>
              </a:ext>
            </a:extLst>
          </p:cNvPr>
          <p:cNvSpPr txBox="1">
            <a:spLocks/>
          </p:cNvSpPr>
          <p:nvPr/>
        </p:nvSpPr>
        <p:spPr>
          <a:xfrm>
            <a:off x="167276" y="275384"/>
            <a:ext cx="2940745" cy="964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dirty="0">
                <a:solidFill>
                  <a:schemeClr val="tx1"/>
                </a:solidFill>
                <a:latin typeface="Bahnschrift SemiBold" panose="020B0502040204020203" pitchFamily="34" charset="0"/>
                <a:cs typeface="Arial" panose="020B0604020202020204" pitchFamily="34" charset="0"/>
              </a:rPr>
              <a:t>Consórcio Intermunicipal de Saúde de Ivaiporã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-158879" y="868680"/>
            <a:ext cx="7315200" cy="5120640"/>
          </a:xfrm>
        </p:spPr>
        <p:txBody>
          <a:bodyPr/>
          <a:lstStyle/>
          <a:p>
            <a:pPr algn="ctr"/>
            <a:r>
              <a:rPr lang="pt-BR" sz="2800" b="1" u="sng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 </a:t>
            </a:r>
            <a:r>
              <a:rPr lang="pt-BR" sz="2800" b="1" i="1" u="sng" dirty="0">
                <a:solidFill>
                  <a:schemeClr val="tx1"/>
                </a:solidFill>
                <a:latin typeface="Bahnschrift" panose="020B0502040204020203" pitchFamily="34" charset="0"/>
              </a:rPr>
              <a:t>TOMOGRAFIAS COMPUTADORIZADAS</a:t>
            </a:r>
            <a:r>
              <a:rPr lang="pt-BR" sz="2800" b="1" u="sng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:</a:t>
            </a:r>
          </a:p>
          <a:p>
            <a:pPr algn="ctr"/>
            <a:r>
              <a:rPr lang="pt-BR" sz="2400" b="1" dirty="0">
                <a:solidFill>
                  <a:schemeClr val="tx1"/>
                </a:solidFill>
                <a:latin typeface="Bahnschrift" panose="020B0502040204020203" pitchFamily="34" charset="0"/>
              </a:rPr>
              <a:t>QUANTIDADE REALIZADA</a:t>
            </a:r>
          </a:p>
          <a:p>
            <a:pPr algn="ctr"/>
            <a:r>
              <a:rPr lang="pt-BR" sz="40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07</a:t>
            </a:r>
            <a:endParaRPr lang="pt-BR" sz="4000" b="1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1E377E59-78CD-C788-2D2D-BBF4B87AA3C3}"/>
              </a:ext>
            </a:extLst>
          </p:cNvPr>
          <p:cNvSpPr/>
          <p:nvPr/>
        </p:nvSpPr>
        <p:spPr>
          <a:xfrm>
            <a:off x="10939749" y="0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6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D7A34D16-5238-A276-C5AC-3D6122806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832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3448594" y="2285999"/>
            <a:ext cx="5530760" cy="21423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A07582A3-22FC-5CDB-25CC-CC3B480835CD}"/>
              </a:ext>
            </a:extLst>
          </p:cNvPr>
          <p:cNvSpPr/>
          <p:nvPr/>
        </p:nvSpPr>
        <p:spPr>
          <a:xfrm>
            <a:off x="0" y="-127675"/>
            <a:ext cx="12211594" cy="69856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1BBBAD75-E46C-76AE-509C-C27CD2690220}"/>
              </a:ext>
            </a:extLst>
          </p:cNvPr>
          <p:cNvSpPr/>
          <p:nvPr/>
        </p:nvSpPr>
        <p:spPr>
          <a:xfrm>
            <a:off x="118704" y="127674"/>
            <a:ext cx="3037890" cy="1409026"/>
          </a:xfrm>
          <a:prstGeom prst="roundRect">
            <a:avLst/>
          </a:prstGeom>
          <a:solidFill>
            <a:schemeClr val="bg2"/>
          </a:solidFill>
          <a:ln w="762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AF150F84-8735-256F-34F5-08418CB72FC0}"/>
              </a:ext>
            </a:extLst>
          </p:cNvPr>
          <p:cNvSpPr txBox="1">
            <a:spLocks/>
          </p:cNvSpPr>
          <p:nvPr/>
        </p:nvSpPr>
        <p:spPr>
          <a:xfrm>
            <a:off x="167276" y="275384"/>
            <a:ext cx="2940745" cy="964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dirty="0">
                <a:solidFill>
                  <a:schemeClr val="tx1"/>
                </a:solidFill>
                <a:latin typeface="Bahnschrift SemiBold" panose="020B0502040204020203" pitchFamily="34" charset="0"/>
                <a:cs typeface="Arial" panose="020B0604020202020204" pitchFamily="34" charset="0"/>
              </a:rPr>
              <a:t>Consórcio Intermunicipal de Saúde de Ivaiporã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-209006" y="568666"/>
            <a:ext cx="7315200" cy="5120640"/>
          </a:xfrm>
        </p:spPr>
        <p:txBody>
          <a:bodyPr/>
          <a:lstStyle/>
          <a:p>
            <a:pPr algn="ctr"/>
            <a:r>
              <a:rPr lang="pt-BR" sz="3200" b="1" u="sng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ULTRA-SONOGRAFIAS:</a:t>
            </a:r>
          </a:p>
          <a:p>
            <a:pPr algn="ctr"/>
            <a:r>
              <a:rPr lang="pt-BR" sz="3200" b="1" dirty="0">
                <a:solidFill>
                  <a:schemeClr val="tx1"/>
                </a:solidFill>
                <a:latin typeface="Bahnschrift" panose="020B0502040204020203" pitchFamily="34" charset="0"/>
              </a:rPr>
              <a:t>QUANTIDADE REALIZADA </a:t>
            </a:r>
          </a:p>
          <a:p>
            <a:pPr algn="ctr"/>
            <a:r>
              <a:rPr lang="pt-BR" sz="4000" b="1" u="sng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430</a:t>
            </a:r>
            <a:endParaRPr lang="pt-BR" sz="4000" b="1" u="sng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648" y="2230242"/>
            <a:ext cx="3212646" cy="211063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56D36E8E-5677-B64E-4A2E-8D621373E7CC}"/>
              </a:ext>
            </a:extLst>
          </p:cNvPr>
          <p:cNvSpPr/>
          <p:nvPr/>
        </p:nvSpPr>
        <p:spPr>
          <a:xfrm>
            <a:off x="10939749" y="0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B8C72984-142D-52B7-B169-733AF2579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30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3448594" y="2285999"/>
            <a:ext cx="5530760" cy="21423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7BD05E6-58B3-8C77-F605-B2FF76291E79}"/>
              </a:ext>
            </a:extLst>
          </p:cNvPr>
          <p:cNvSpPr/>
          <p:nvPr/>
        </p:nvSpPr>
        <p:spPr>
          <a:xfrm>
            <a:off x="48429" y="0"/>
            <a:ext cx="12211594" cy="69856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2BA7C4DC-ABD9-B4A2-7FED-AEC656FB62D3}"/>
              </a:ext>
            </a:extLst>
          </p:cNvPr>
          <p:cNvSpPr/>
          <p:nvPr/>
        </p:nvSpPr>
        <p:spPr>
          <a:xfrm>
            <a:off x="118704" y="127674"/>
            <a:ext cx="3037890" cy="1409026"/>
          </a:xfrm>
          <a:prstGeom prst="roundRect">
            <a:avLst/>
          </a:prstGeom>
          <a:solidFill>
            <a:schemeClr val="bg2"/>
          </a:solidFill>
          <a:ln w="762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223F9FE4-6590-CEB6-3F06-CAD94A5A5E32}"/>
              </a:ext>
            </a:extLst>
          </p:cNvPr>
          <p:cNvSpPr txBox="1">
            <a:spLocks/>
          </p:cNvSpPr>
          <p:nvPr/>
        </p:nvSpPr>
        <p:spPr>
          <a:xfrm>
            <a:off x="167276" y="275384"/>
            <a:ext cx="2940745" cy="964526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dirty="0">
                <a:solidFill>
                  <a:schemeClr val="tx1"/>
                </a:solidFill>
                <a:latin typeface="Bahnschrift SemiBold" panose="020B0502040204020203" pitchFamily="34" charset="0"/>
                <a:cs typeface="Arial" panose="020B0604020202020204" pitchFamily="34" charset="0"/>
              </a:rPr>
              <a:t>Consórcio Intermunicipal de Saúde de Ivaiporã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873" y="932517"/>
            <a:ext cx="7315200" cy="5120640"/>
          </a:xfrm>
        </p:spPr>
        <p:txBody>
          <a:bodyPr/>
          <a:lstStyle/>
          <a:p>
            <a:pPr algn="ctr"/>
            <a:r>
              <a:rPr lang="pt-BR" sz="2800" b="1" u="sng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ELETROENCÉFALOGRAMA:</a:t>
            </a:r>
          </a:p>
          <a:p>
            <a:pPr algn="ctr"/>
            <a:r>
              <a:rPr lang="pt-BR" sz="2800" b="1" dirty="0">
                <a:solidFill>
                  <a:schemeClr val="tx1"/>
                </a:solidFill>
                <a:latin typeface="Bahnschrift" panose="020B0502040204020203" pitchFamily="34" charset="0"/>
              </a:rPr>
              <a:t>QUANTIDADE REALIZADA </a:t>
            </a:r>
          </a:p>
          <a:p>
            <a:pPr algn="ctr"/>
            <a:r>
              <a:rPr lang="pt-BR" sz="3600" b="1" u="sng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36</a:t>
            </a:r>
            <a:endParaRPr lang="pt-BR" sz="3600" b="1" u="sng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8697" y="2352177"/>
            <a:ext cx="3212646" cy="214230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05E63DDD-5EF7-DD62-1478-E9984B43839E}"/>
              </a:ext>
            </a:extLst>
          </p:cNvPr>
          <p:cNvSpPr/>
          <p:nvPr/>
        </p:nvSpPr>
        <p:spPr>
          <a:xfrm>
            <a:off x="10939749" y="0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3AFB3082-7C39-8DAC-E17D-2E2E9E675F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75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3448594" y="2285999"/>
            <a:ext cx="5530760" cy="21423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C6D8D2ED-938E-E64B-8840-2DEB12B07A26}"/>
              </a:ext>
            </a:extLst>
          </p:cNvPr>
          <p:cNvSpPr/>
          <p:nvPr/>
        </p:nvSpPr>
        <p:spPr>
          <a:xfrm>
            <a:off x="0" y="-127675"/>
            <a:ext cx="12260023" cy="69856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26529A36-1FC2-CC04-8106-374380954D51}"/>
              </a:ext>
            </a:extLst>
          </p:cNvPr>
          <p:cNvSpPr/>
          <p:nvPr/>
        </p:nvSpPr>
        <p:spPr>
          <a:xfrm>
            <a:off x="118704" y="127674"/>
            <a:ext cx="3037890" cy="1409026"/>
          </a:xfrm>
          <a:prstGeom prst="roundRect">
            <a:avLst/>
          </a:prstGeom>
          <a:solidFill>
            <a:schemeClr val="bg2"/>
          </a:solidFill>
          <a:ln w="762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41E12D6B-07A7-3FBB-B201-A441B1443417}"/>
              </a:ext>
            </a:extLst>
          </p:cNvPr>
          <p:cNvSpPr txBox="1">
            <a:spLocks/>
          </p:cNvSpPr>
          <p:nvPr/>
        </p:nvSpPr>
        <p:spPr>
          <a:xfrm>
            <a:off x="167276" y="275384"/>
            <a:ext cx="2940745" cy="964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dirty="0">
                <a:solidFill>
                  <a:schemeClr val="tx1"/>
                </a:solidFill>
                <a:latin typeface="Bahnschrift SemiBold" panose="020B0502040204020203" pitchFamily="34" charset="0"/>
                <a:cs typeface="Arial" panose="020B0604020202020204" pitchFamily="34" charset="0"/>
              </a:rPr>
              <a:t>Consórcio Intermunicipal de Saúde de Ivaiporã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56622" y="935954"/>
            <a:ext cx="7315200" cy="5120640"/>
          </a:xfrm>
        </p:spPr>
        <p:txBody>
          <a:bodyPr/>
          <a:lstStyle/>
          <a:p>
            <a:pPr algn="ctr"/>
            <a:r>
              <a:rPr lang="pt-BR" sz="3200" b="1" u="sng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ELETRONEUROMIOGRAFIA:</a:t>
            </a:r>
          </a:p>
          <a:p>
            <a:pPr algn="ctr"/>
            <a:r>
              <a:rPr lang="pt-BR" sz="3200" b="1" dirty="0">
                <a:solidFill>
                  <a:schemeClr val="tx1"/>
                </a:solidFill>
                <a:latin typeface="Bahnschrift" panose="020B0502040204020203" pitchFamily="34" charset="0"/>
              </a:rPr>
              <a:t>QUANTIDADE REALIZADA </a:t>
            </a:r>
          </a:p>
          <a:p>
            <a:pPr algn="ctr"/>
            <a:r>
              <a:rPr lang="pt-BR" sz="4000" b="1" u="sng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04</a:t>
            </a:r>
            <a:endParaRPr lang="pt-BR" sz="4000" b="1" u="sng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pPr marL="0" indent="0" algn="ctr">
              <a:buNone/>
            </a:pPr>
            <a:endParaRPr lang="pt-BR" sz="6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5504" y="2294007"/>
            <a:ext cx="3212646" cy="214230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8588B373-95A9-EF0E-FB3A-29D8676BD88D}"/>
              </a:ext>
            </a:extLst>
          </p:cNvPr>
          <p:cNvSpPr/>
          <p:nvPr/>
        </p:nvSpPr>
        <p:spPr>
          <a:xfrm>
            <a:off x="10939749" y="0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9EEC4CB4-9AB5-9E91-38A5-C53F5A5AF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292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3448594" y="2285999"/>
            <a:ext cx="5530760" cy="21423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1EC82B2-10D0-59DD-28C7-AEA6409B14B4}"/>
              </a:ext>
            </a:extLst>
          </p:cNvPr>
          <p:cNvSpPr/>
          <p:nvPr/>
        </p:nvSpPr>
        <p:spPr>
          <a:xfrm>
            <a:off x="0" y="-127675"/>
            <a:ext cx="12211594" cy="69856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C840E67A-23C9-BD01-65A2-E570E98F846E}"/>
              </a:ext>
            </a:extLst>
          </p:cNvPr>
          <p:cNvSpPr/>
          <p:nvPr/>
        </p:nvSpPr>
        <p:spPr>
          <a:xfrm>
            <a:off x="118704" y="127674"/>
            <a:ext cx="3037890" cy="1409026"/>
          </a:xfrm>
          <a:prstGeom prst="roundRect">
            <a:avLst/>
          </a:prstGeom>
          <a:solidFill>
            <a:schemeClr val="bg2"/>
          </a:solidFill>
          <a:ln w="762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4B3ED19F-0045-1420-AC33-F6599A06D074}"/>
              </a:ext>
            </a:extLst>
          </p:cNvPr>
          <p:cNvSpPr txBox="1">
            <a:spLocks/>
          </p:cNvSpPr>
          <p:nvPr/>
        </p:nvSpPr>
        <p:spPr>
          <a:xfrm>
            <a:off x="167276" y="275384"/>
            <a:ext cx="2940745" cy="964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dirty="0">
                <a:solidFill>
                  <a:schemeClr val="tx1"/>
                </a:solidFill>
                <a:latin typeface="Bahnschrift SemiBold" panose="020B0502040204020203" pitchFamily="34" charset="0"/>
                <a:cs typeface="Arial" panose="020B0604020202020204" pitchFamily="34" charset="0"/>
              </a:rPr>
              <a:t>Consórcio Intermunicipal de Saúde de Ivaiporã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885070"/>
            <a:ext cx="7315200" cy="5120640"/>
          </a:xfrm>
        </p:spPr>
        <p:txBody>
          <a:bodyPr/>
          <a:lstStyle/>
          <a:p>
            <a:pPr marL="0" indent="0" algn="ctr">
              <a:buNone/>
            </a:pPr>
            <a:r>
              <a:rPr lang="pt-BR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 </a:t>
            </a:r>
            <a:r>
              <a:rPr lang="pt-BR" sz="3600" b="1" u="sng" dirty="0">
                <a:solidFill>
                  <a:schemeClr val="tx1"/>
                </a:solidFill>
                <a:latin typeface="Bahnschrift" panose="020B0502040204020203" pitchFamily="34" charset="0"/>
              </a:rPr>
              <a:t>ENDOSCOPIAS:</a:t>
            </a:r>
            <a:endParaRPr lang="pt-BR" b="1" u="sng" dirty="0">
              <a:solidFill>
                <a:schemeClr val="tx1"/>
              </a:solidFill>
              <a:latin typeface="Bahnschrift" panose="020B0502040204020203" pitchFamily="34" charset="0"/>
            </a:endParaRPr>
          </a:p>
          <a:p>
            <a:pPr marL="0" indent="0" algn="ctr">
              <a:buNone/>
            </a:pPr>
            <a:r>
              <a:rPr lang="pt-BR" sz="3600" b="1" dirty="0">
                <a:solidFill>
                  <a:schemeClr val="tx1"/>
                </a:solidFill>
                <a:latin typeface="Bahnschrift" panose="020B0502040204020203" pitchFamily="34" charset="0"/>
              </a:rPr>
              <a:t>QUANTIDADE REALIZADA </a:t>
            </a:r>
          </a:p>
          <a:p>
            <a:pPr marL="0" indent="0" algn="ctr">
              <a:buNone/>
            </a:pPr>
            <a:r>
              <a:rPr lang="pt-BR" sz="6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pt-BR" sz="6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b="1" dirty="0">
              <a:solidFill>
                <a:schemeClr val="tx1"/>
              </a:solidFill>
              <a:latin typeface="Bahnschrift" panose="020B0502040204020203" pitchFamily="34" charset="0"/>
            </a:endParaRPr>
          </a:p>
          <a:p>
            <a:pPr algn="ctr"/>
            <a:endParaRPr lang="pt-BR" b="1" dirty="0">
              <a:solidFill>
                <a:schemeClr val="tx1"/>
              </a:solidFill>
              <a:latin typeface="Bahnschrift" panose="020B0502040204020203" pitchFamily="34" charset="0"/>
            </a:endParaRPr>
          </a:p>
          <a:p>
            <a:pPr algn="ctr"/>
            <a:endParaRPr lang="pt-BR" b="1" dirty="0">
              <a:solidFill>
                <a:schemeClr val="tx1"/>
              </a:solidFill>
              <a:latin typeface="Bahnschrift" panose="020B0502040204020203" pitchFamily="34" charset="0"/>
            </a:endParaRPr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375" y="2285999"/>
            <a:ext cx="3212646" cy="215495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EC5DE11E-CCD2-3A49-740C-110F048C5631}"/>
              </a:ext>
            </a:extLst>
          </p:cNvPr>
          <p:cNvSpPr/>
          <p:nvPr/>
        </p:nvSpPr>
        <p:spPr>
          <a:xfrm>
            <a:off x="10939749" y="0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84FC556D-644E-EABE-D42C-F7255AE16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289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3448594" y="757647"/>
            <a:ext cx="5530760" cy="53296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F69F1BB1-9BC5-D3F7-8824-01D9B5362E8B}"/>
              </a:ext>
            </a:extLst>
          </p:cNvPr>
          <p:cNvSpPr/>
          <p:nvPr/>
        </p:nvSpPr>
        <p:spPr>
          <a:xfrm>
            <a:off x="8249" y="-255349"/>
            <a:ext cx="12211594" cy="711334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42B9B4DE-9DC6-82E4-88A4-190ADE23D507}"/>
              </a:ext>
            </a:extLst>
          </p:cNvPr>
          <p:cNvSpPr/>
          <p:nvPr/>
        </p:nvSpPr>
        <p:spPr>
          <a:xfrm>
            <a:off x="118703" y="127674"/>
            <a:ext cx="3144939" cy="1765180"/>
          </a:xfrm>
          <a:prstGeom prst="roundRect">
            <a:avLst/>
          </a:prstGeom>
          <a:solidFill>
            <a:schemeClr val="bg2"/>
          </a:solidFill>
          <a:ln w="762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167276" y="275384"/>
            <a:ext cx="2940745" cy="964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dirty="0">
                <a:solidFill>
                  <a:schemeClr val="tx1"/>
                </a:solidFill>
                <a:latin typeface="Bahnschrift SemiBold" panose="020B0502040204020203" pitchFamily="34" charset="0"/>
                <a:cs typeface="Arial" panose="020B0604020202020204" pitchFamily="34" charset="0"/>
              </a:rPr>
              <a:t>Consórcio Intermunicipal de Saúde de Ivaiporã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354" y="4553536"/>
            <a:ext cx="3204397" cy="22543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7" y="4551226"/>
            <a:ext cx="3212646" cy="225661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1F97D235-48CE-4501-6B8A-829FF9F8E5C0}"/>
              </a:ext>
            </a:extLst>
          </p:cNvPr>
          <p:cNvSpPr txBox="1">
            <a:spLocks/>
          </p:cNvSpPr>
          <p:nvPr/>
        </p:nvSpPr>
        <p:spPr>
          <a:xfrm>
            <a:off x="3819678" y="830411"/>
            <a:ext cx="7315200" cy="10624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>
              <a:solidFill>
                <a:schemeClr val="tx1"/>
              </a:solidFill>
            </a:endParaRPr>
          </a:p>
          <a:p>
            <a:endParaRPr lang="pt-BR" dirty="0">
              <a:solidFill>
                <a:schemeClr val="tx1"/>
              </a:solidFill>
            </a:endParaRPr>
          </a:p>
          <a:p>
            <a:endParaRPr lang="pt-BR" dirty="0">
              <a:solidFill>
                <a:schemeClr val="tx1"/>
              </a:solidFill>
            </a:endParaRPr>
          </a:p>
          <a:p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DF60C2BF-B481-1744-8514-E008013ED416}"/>
              </a:ext>
            </a:extLst>
          </p:cNvPr>
          <p:cNvSpPr txBox="1"/>
          <p:nvPr/>
        </p:nvSpPr>
        <p:spPr>
          <a:xfrm>
            <a:off x="3634136" y="91612"/>
            <a:ext cx="66090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u="sng" dirty="0">
                <a:solidFill>
                  <a:schemeClr val="tx1"/>
                </a:solidFill>
                <a:latin typeface="Bahnschrift" panose="020B0502040204020203" pitchFamily="34" charset="0"/>
              </a:rPr>
              <a:t>EXAMES DE OTORRINOLARINGOLOGIA</a:t>
            </a:r>
            <a:r>
              <a:rPr lang="pt-BR" sz="2800" b="1" dirty="0">
                <a:solidFill>
                  <a:schemeClr val="tx1"/>
                </a:solidFill>
                <a:latin typeface="Bahnschrift" panose="020B0502040204020203" pitchFamily="34" charset="0"/>
              </a:rPr>
              <a:t>:</a:t>
            </a:r>
          </a:p>
          <a:p>
            <a:endParaRPr lang="pt-BR" sz="2800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5B417DE8-9A1B-035E-24E1-C6A28F19C31A}"/>
              </a:ext>
            </a:extLst>
          </p:cNvPr>
          <p:cNvSpPr txBox="1"/>
          <p:nvPr/>
        </p:nvSpPr>
        <p:spPr>
          <a:xfrm>
            <a:off x="3347464" y="952609"/>
            <a:ext cx="652911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Vectoeletronistagmografia (VENG):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pt-BR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Teste alérgico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cutâneo:</a:t>
            </a:r>
            <a:r>
              <a:rPr lang="pt-BR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  <a:endParaRPr lang="pt-BR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 smtClean="0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695B2338-DB75-C7CB-7C59-6A558FB6557E}"/>
              </a:ext>
            </a:extLst>
          </p:cNvPr>
          <p:cNvSpPr/>
          <p:nvPr/>
        </p:nvSpPr>
        <p:spPr>
          <a:xfrm>
            <a:off x="10939749" y="0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2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F4505CC2-0ED8-2AB4-2F99-3BC4644AD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053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B904318-0625-2EA8-6D84-20433A4B0A23}"/>
              </a:ext>
            </a:extLst>
          </p:cNvPr>
          <p:cNvSpPr/>
          <p:nvPr/>
        </p:nvSpPr>
        <p:spPr>
          <a:xfrm>
            <a:off x="-48429" y="50164"/>
            <a:ext cx="12192000" cy="696177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0" y="0"/>
            <a:ext cx="3755254" cy="310896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562" y="-746112"/>
            <a:ext cx="3295469" cy="4601183"/>
          </a:xfrm>
        </p:spPr>
        <p:txBody>
          <a:bodyPr>
            <a:normAutofit/>
          </a:bodyPr>
          <a:lstStyle/>
          <a:p>
            <a:pPr algn="ctr"/>
            <a:r>
              <a:rPr lang="pt-BR" sz="4400" spc="0" dirty="0">
                <a:solidFill>
                  <a:schemeClr val="tx1"/>
                </a:solidFill>
                <a:latin typeface="Haettenschweiler" panose="020B0706040902060204" pitchFamily="34" charset="0"/>
              </a:rPr>
              <a:t>Consultas médicas na Unidade Básica de Saúde de Arapuã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94258" y="423818"/>
            <a:ext cx="7190209" cy="31089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400" b="1" dirty="0">
                <a:solidFill>
                  <a:schemeClr val="tx1"/>
                </a:solidFill>
                <a:latin typeface="Franklin Gothic Heavy" panose="020B0903020102020204" pitchFamily="34" charset="0"/>
                <a:cs typeface="Arial" panose="020B0604020202020204" pitchFamily="34" charset="0"/>
              </a:rPr>
              <a:t>Atendimentos na Unidade Básica de Saúde de Arapuã-PR</a:t>
            </a:r>
          </a:p>
          <a:p>
            <a:pPr marL="0" indent="0" algn="ctr">
              <a:buNone/>
            </a:pPr>
            <a:r>
              <a:rPr lang="pt-BR" sz="2400" b="1" dirty="0">
                <a:solidFill>
                  <a:schemeClr val="tx1"/>
                </a:solidFill>
                <a:latin typeface="Franklin Gothic Heavy" panose="020B0903020102020204" pitchFamily="34" charset="0"/>
                <a:cs typeface="Arial" panose="020B0604020202020204" pitchFamily="34" charset="0"/>
              </a:rPr>
              <a:t> (CNES: 7889860</a:t>
            </a:r>
            <a:r>
              <a:rPr lang="pt-BR" sz="2400" b="1" dirty="0" smtClean="0">
                <a:solidFill>
                  <a:schemeClr val="tx1"/>
                </a:solidFill>
                <a:latin typeface="Franklin Gothic Heavy" panose="020B0903020102020204" pitchFamily="34" charset="0"/>
                <a:cs typeface="Arial" panose="020B0604020202020204" pitchFamily="34" charset="0"/>
              </a:rPr>
              <a:t>)</a:t>
            </a:r>
            <a:endParaRPr lang="pt-BR" dirty="0">
              <a:solidFill>
                <a:schemeClr val="tx1"/>
              </a:solidFill>
              <a:latin typeface="Haettenschweiler" panose="020B070604090206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sz="2800" b="1" dirty="0">
                <a:solidFill>
                  <a:schemeClr val="tx1"/>
                </a:solidFill>
              </a:rPr>
              <a:t>De segunda a sexta-feira, das 08h00 às 17h00</a:t>
            </a:r>
            <a:r>
              <a:rPr lang="pt-BR" sz="2800" dirty="0" smtClean="0"/>
              <a:t>.</a:t>
            </a:r>
            <a:endParaRPr lang="pt-BR" sz="2800" b="1" i="1" dirty="0">
              <a:latin typeface="Haettenschweiler" panose="020B070604090206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rma em L 7">
            <a:extLst>
              <a:ext uri="{FF2B5EF4-FFF2-40B4-BE49-F238E27FC236}">
                <a16:creationId xmlns:a16="http://schemas.microsoft.com/office/drawing/2014/main" id="{A0A34C8C-91BD-EEE8-217A-732E1D474F16}"/>
              </a:ext>
            </a:extLst>
          </p:cNvPr>
          <p:cNvSpPr/>
          <p:nvPr/>
        </p:nvSpPr>
        <p:spPr>
          <a:xfrm rot="16200000">
            <a:off x="383245" y="-377062"/>
            <a:ext cx="3102777" cy="3869268"/>
          </a:xfrm>
          <a:prstGeom prst="corner">
            <a:avLst>
              <a:gd name="adj1" fmla="val 3621"/>
              <a:gd name="adj2" fmla="val 4040"/>
            </a:avLst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2D6A53B-E5D7-E0FE-837D-8C02E806294D}"/>
              </a:ext>
            </a:extLst>
          </p:cNvPr>
          <p:cNvSpPr/>
          <p:nvPr/>
        </p:nvSpPr>
        <p:spPr>
          <a:xfrm>
            <a:off x="10939749" y="0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AAB45498-1696-0AB7-139F-53593B3CF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2" descr="Imagem gerada 2"/>
          <p:cNvSpPr>
            <a:spLocks noChangeAspect="1" noChangeArrowheads="1"/>
          </p:cNvSpPr>
          <p:nvPr/>
        </p:nvSpPr>
        <p:spPr bwMode="auto">
          <a:xfrm>
            <a:off x="107146" y="-9429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9" t="2965" r="8536" b="4525"/>
          <a:stretch/>
        </p:blipFill>
        <p:spPr>
          <a:xfrm>
            <a:off x="4438835" y="3630966"/>
            <a:ext cx="5912528" cy="3227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2468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3448594" y="757646"/>
            <a:ext cx="5530760" cy="61003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2F90A520-226B-1D80-1B34-77BE8687035B}"/>
              </a:ext>
            </a:extLst>
          </p:cNvPr>
          <p:cNvSpPr/>
          <p:nvPr/>
        </p:nvSpPr>
        <p:spPr>
          <a:xfrm>
            <a:off x="0" y="-127676"/>
            <a:ext cx="12211594" cy="69856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9439" y="1285583"/>
            <a:ext cx="3212646" cy="17793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9439" y="3237409"/>
            <a:ext cx="3212646" cy="21581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5" y="2737073"/>
            <a:ext cx="2551237" cy="231927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4B9CC400-CC4D-310C-D136-50270C1E40AD}"/>
              </a:ext>
            </a:extLst>
          </p:cNvPr>
          <p:cNvSpPr/>
          <p:nvPr/>
        </p:nvSpPr>
        <p:spPr>
          <a:xfrm>
            <a:off x="118704" y="127674"/>
            <a:ext cx="3037890" cy="1409026"/>
          </a:xfrm>
          <a:prstGeom prst="roundRect">
            <a:avLst/>
          </a:prstGeom>
          <a:solidFill>
            <a:schemeClr val="bg2"/>
          </a:solidFill>
          <a:ln w="762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ABDC53D3-2E6E-D110-16F6-72908231A1F0}"/>
              </a:ext>
            </a:extLst>
          </p:cNvPr>
          <p:cNvSpPr txBox="1">
            <a:spLocks/>
          </p:cNvSpPr>
          <p:nvPr/>
        </p:nvSpPr>
        <p:spPr>
          <a:xfrm>
            <a:off x="167276" y="275384"/>
            <a:ext cx="2940745" cy="964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dirty="0">
                <a:solidFill>
                  <a:schemeClr val="tx1"/>
                </a:solidFill>
                <a:latin typeface="Bahnschrift SemiBold" panose="020B0502040204020203" pitchFamily="34" charset="0"/>
                <a:cs typeface="Arial" panose="020B0604020202020204" pitchFamily="34" charset="0"/>
              </a:rPr>
              <a:t>Consórcio Intermunicipal de Saúde de Ivaiporã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66C50B46-1147-3A12-4625-15DD7961C1AA}"/>
              </a:ext>
            </a:extLst>
          </p:cNvPr>
          <p:cNvSpPr txBox="1"/>
          <p:nvPr/>
        </p:nvSpPr>
        <p:spPr>
          <a:xfrm>
            <a:off x="3904275" y="0"/>
            <a:ext cx="51311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u="sng" dirty="0">
                <a:solidFill>
                  <a:schemeClr val="tx1"/>
                </a:solidFill>
                <a:latin typeface="Bahnschrift" panose="020B0502040204020203" pitchFamily="34" charset="0"/>
              </a:rPr>
              <a:t>EXAMES CARDIOLÓGICOS</a:t>
            </a:r>
            <a:r>
              <a:rPr lang="pt-BR" sz="2800" b="1" dirty="0">
                <a:solidFill>
                  <a:schemeClr val="tx1"/>
                </a:solidFill>
                <a:latin typeface="Bahnschrift" panose="020B0502040204020203" pitchFamily="34" charset="0"/>
              </a:rPr>
              <a:t>:</a:t>
            </a:r>
          </a:p>
          <a:p>
            <a:endParaRPr lang="pt-BR" sz="2800" b="1" dirty="0">
              <a:latin typeface="Bahnschrift" panose="020B0502040204020203" pitchFamily="34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24976800-7254-61BF-BF80-28F72E227A4D}"/>
              </a:ext>
            </a:extLst>
          </p:cNvPr>
          <p:cNvSpPr txBox="1"/>
          <p:nvPr/>
        </p:nvSpPr>
        <p:spPr>
          <a:xfrm>
            <a:off x="3448594" y="832187"/>
            <a:ext cx="6203476" cy="7140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Eletrocardiograma:</a:t>
            </a:r>
          </a:p>
          <a:p>
            <a:r>
              <a:rPr lang="pt-B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Quantidade realizada: </a:t>
            </a:r>
            <a:r>
              <a:rPr lang="pt-B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  <a:endParaRPr lang="pt-BR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Teste de esforço ergométrico:</a:t>
            </a:r>
          </a:p>
          <a:p>
            <a:r>
              <a:rPr lang="pt-B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Quantidade realizada: </a:t>
            </a:r>
            <a:r>
              <a:rPr lang="pt-B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  <a:endParaRPr lang="pt-BR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Ecocardiografia:</a:t>
            </a:r>
          </a:p>
          <a:p>
            <a:r>
              <a:rPr lang="pt-B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Quantidade realizada: </a:t>
            </a:r>
            <a:r>
              <a:rPr lang="pt-B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  <a:p>
            <a:endParaRPr lang="pt-BR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RISCO CIRURGICO</a:t>
            </a:r>
            <a:endParaRPr lang="pt-BR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Quantidade realizada: </a:t>
            </a:r>
            <a:r>
              <a:rPr lang="pt-B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  <a:p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HOLTER – 24 HORAS</a:t>
            </a: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Quantidade realizada: </a:t>
            </a:r>
            <a:r>
              <a:rPr lang="pt-B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  <a:p>
            <a:endParaRPr 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MAPA DE PRESSÃO ARTERIAL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– 24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HORAS</a:t>
            </a: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Quantidade realizada: </a:t>
            </a:r>
            <a:r>
              <a:rPr lang="pt-B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pt-BR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0679AAC7-B3BF-A5A6-3440-2B25C5870D1E}"/>
              </a:ext>
            </a:extLst>
          </p:cNvPr>
          <p:cNvSpPr/>
          <p:nvPr/>
        </p:nvSpPr>
        <p:spPr>
          <a:xfrm>
            <a:off x="10939749" y="0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3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1A17B4AD-F7F3-6C66-B005-441A6B0461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564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3448594" y="2285999"/>
            <a:ext cx="5530760" cy="21423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8BEB067-950E-E055-38BA-AC7C5FCBD090}"/>
              </a:ext>
            </a:extLst>
          </p:cNvPr>
          <p:cNvSpPr/>
          <p:nvPr/>
        </p:nvSpPr>
        <p:spPr>
          <a:xfrm>
            <a:off x="0" y="-127675"/>
            <a:ext cx="12211594" cy="69856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05022" y="398352"/>
            <a:ext cx="7686154" cy="2851842"/>
          </a:xfrm>
        </p:spPr>
        <p:txBody>
          <a:bodyPr/>
          <a:lstStyle/>
          <a:p>
            <a:r>
              <a:rPr lang="pt-BR" sz="3600" b="1" u="sng" dirty="0">
                <a:solidFill>
                  <a:schemeClr val="tx1"/>
                </a:solidFill>
                <a:latin typeface="Bahnschrift" panose="020B0502040204020203" pitchFamily="34" charset="0"/>
              </a:rPr>
              <a:t>EXAMES LABORATORIAIS </a:t>
            </a:r>
          </a:p>
          <a:p>
            <a:r>
              <a:rPr lang="pt-BR" sz="4000" b="1" dirty="0">
                <a:solidFill>
                  <a:schemeClr val="tx1"/>
                </a:solidFill>
                <a:latin typeface="Bahnschrift" panose="020B0502040204020203" pitchFamily="34" charset="0"/>
              </a:rPr>
              <a:t>Quantidade </a:t>
            </a:r>
            <a:r>
              <a:rPr lang="pt-BR" sz="40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de exames: </a:t>
            </a:r>
            <a:endParaRPr lang="pt-BR" sz="4000" b="1" dirty="0">
              <a:solidFill>
                <a:schemeClr val="tx1"/>
              </a:solidFill>
              <a:latin typeface="Bahnschrift" panose="020B0502040204020203" pitchFamily="34" charset="0"/>
            </a:endParaRPr>
          </a:p>
          <a:p>
            <a:pPr marL="0" indent="0">
              <a:buNone/>
            </a:pPr>
            <a:r>
              <a:rPr lang="pt-BR" sz="4000" b="1" dirty="0">
                <a:solidFill>
                  <a:schemeClr val="tx1"/>
                </a:solidFill>
                <a:latin typeface="Bahnschrift" panose="020B0502040204020203" pitchFamily="34" charset="0"/>
              </a:rPr>
              <a:t> </a:t>
            </a:r>
            <a:r>
              <a:rPr lang="pt-BR" sz="40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                 </a:t>
            </a:r>
            <a:r>
              <a:rPr lang="pt-BR" sz="44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9.489</a:t>
            </a:r>
            <a:endParaRPr lang="pt-BR" sz="4400" b="1" dirty="0">
              <a:solidFill>
                <a:srgbClr val="FF0000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021" y="2798684"/>
            <a:ext cx="5794217" cy="32592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1356866F-F471-3016-C145-3D9725283567}"/>
              </a:ext>
            </a:extLst>
          </p:cNvPr>
          <p:cNvSpPr/>
          <p:nvPr/>
        </p:nvSpPr>
        <p:spPr>
          <a:xfrm>
            <a:off x="118704" y="127674"/>
            <a:ext cx="3037890" cy="1409026"/>
          </a:xfrm>
          <a:prstGeom prst="roundRect">
            <a:avLst/>
          </a:prstGeom>
          <a:solidFill>
            <a:schemeClr val="bg2"/>
          </a:solidFill>
          <a:ln w="762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80F28018-195F-B9F1-BDB4-AC790EDA1A0C}"/>
              </a:ext>
            </a:extLst>
          </p:cNvPr>
          <p:cNvSpPr txBox="1">
            <a:spLocks/>
          </p:cNvSpPr>
          <p:nvPr/>
        </p:nvSpPr>
        <p:spPr>
          <a:xfrm>
            <a:off x="167276" y="275384"/>
            <a:ext cx="2940745" cy="964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dirty="0">
                <a:solidFill>
                  <a:schemeClr val="tx1"/>
                </a:solidFill>
                <a:latin typeface="Bahnschrift SemiBold" panose="020B0502040204020203" pitchFamily="34" charset="0"/>
                <a:cs typeface="Arial" panose="020B0604020202020204" pitchFamily="34" charset="0"/>
              </a:rPr>
              <a:t>Consórcio Intermunicipal de Saúde de Ivaiporã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0EC3FD24-53E1-DDFB-02CC-4A538746602E}"/>
              </a:ext>
            </a:extLst>
          </p:cNvPr>
          <p:cNvSpPr/>
          <p:nvPr/>
        </p:nvSpPr>
        <p:spPr>
          <a:xfrm>
            <a:off x="10939749" y="0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5C38702B-B9E7-2309-9610-1C340B6C9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71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3448594" y="2285999"/>
            <a:ext cx="5530760" cy="21423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088AEF9-F01F-FA10-4645-36E1BE560625}"/>
              </a:ext>
            </a:extLst>
          </p:cNvPr>
          <p:cNvSpPr/>
          <p:nvPr/>
        </p:nvSpPr>
        <p:spPr>
          <a:xfrm>
            <a:off x="0" y="-63838"/>
            <a:ext cx="12211594" cy="69856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448594" y="864108"/>
            <a:ext cx="7735874" cy="5120640"/>
          </a:xfrm>
        </p:spPr>
        <p:txBody>
          <a:bodyPr/>
          <a:lstStyle/>
          <a:p>
            <a:r>
              <a:rPr lang="pt-BR" sz="4000" b="1" u="sng" dirty="0">
                <a:solidFill>
                  <a:schemeClr val="tx1"/>
                </a:solidFill>
                <a:latin typeface="Bahnschrift" panose="020B0502040204020203" pitchFamily="34" charset="0"/>
              </a:rPr>
              <a:t>EXAMES DE VISTA</a:t>
            </a:r>
          </a:p>
          <a:p>
            <a:r>
              <a:rPr lang="pt-BR" sz="2400" dirty="0" smtClean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Consultas oftalmológicas:  </a:t>
            </a:r>
            <a:r>
              <a:rPr lang="pt-BR" sz="2400" dirty="0" smtClean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70</a:t>
            </a:r>
            <a:endParaRPr lang="pt-BR" sz="2800" dirty="0" smtClean="0">
              <a:solidFill>
                <a:srgbClr val="FF0000"/>
              </a:solidFill>
              <a:latin typeface="Bahnschrift SemiBold Condensed" panose="020B0502040204020203" pitchFamily="34" charset="0"/>
            </a:endParaRPr>
          </a:p>
          <a:p>
            <a:r>
              <a:rPr lang="pt-BR" sz="2400" dirty="0" err="1" smtClean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Tonometrias</a:t>
            </a:r>
            <a:r>
              <a:rPr lang="pt-BR" sz="2400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: </a:t>
            </a:r>
            <a:r>
              <a:rPr lang="pt-BR" sz="2400" dirty="0" smtClean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54</a:t>
            </a:r>
            <a:endParaRPr lang="pt-BR" sz="4000" b="1" dirty="0">
              <a:solidFill>
                <a:srgbClr val="FF0000"/>
              </a:solidFill>
              <a:latin typeface="Bahnschrift SemiBold Condensed" panose="020B0502040204020203" pitchFamily="34" charset="0"/>
            </a:endParaRPr>
          </a:p>
          <a:p>
            <a:r>
              <a:rPr lang="pt-BR" sz="2400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Mapeamento de retina</a:t>
            </a:r>
            <a:r>
              <a:rPr lang="pt-BR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: </a:t>
            </a:r>
            <a:r>
              <a:rPr lang="pt-BR" dirty="0" smtClean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105</a:t>
            </a:r>
            <a:endParaRPr lang="pt-BR" sz="2400" dirty="0" smtClean="0">
              <a:solidFill>
                <a:srgbClr val="FF0000"/>
              </a:solidFill>
              <a:latin typeface="Bahnschrift SemiBold Condensed" panose="020B0502040204020203" pitchFamily="34" charset="0"/>
            </a:endParaRPr>
          </a:p>
          <a:p>
            <a:pPr marL="0" indent="0">
              <a:buNone/>
            </a:pPr>
            <a:endParaRPr lang="pt-BR" sz="2800" b="1" dirty="0">
              <a:solidFill>
                <a:schemeClr val="tx1"/>
              </a:solidFill>
              <a:latin typeface="Bahnschrift SemiBold Condensed" panose="020B0502040204020203" pitchFamily="34" charset="0"/>
            </a:endParaRPr>
          </a:p>
          <a:p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759" y="1887275"/>
            <a:ext cx="3335383" cy="21423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6A2566D8-EC27-EE13-B871-B6032C1D9F2F}"/>
              </a:ext>
            </a:extLst>
          </p:cNvPr>
          <p:cNvSpPr/>
          <p:nvPr/>
        </p:nvSpPr>
        <p:spPr>
          <a:xfrm>
            <a:off x="118704" y="127674"/>
            <a:ext cx="3037890" cy="1409026"/>
          </a:xfrm>
          <a:prstGeom prst="roundRect">
            <a:avLst/>
          </a:prstGeom>
          <a:solidFill>
            <a:schemeClr val="bg2"/>
          </a:solidFill>
          <a:ln w="762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C2E16BFE-6141-BA53-C541-89099BA62B53}"/>
              </a:ext>
            </a:extLst>
          </p:cNvPr>
          <p:cNvSpPr txBox="1">
            <a:spLocks/>
          </p:cNvSpPr>
          <p:nvPr/>
        </p:nvSpPr>
        <p:spPr>
          <a:xfrm>
            <a:off x="167276" y="275384"/>
            <a:ext cx="2940745" cy="964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>
                <a:solidFill>
                  <a:schemeClr val="tx1"/>
                </a:solidFill>
                <a:latin typeface="Bahnschrift SemiBold" panose="020B0502040204020203" pitchFamily="34" charset="0"/>
                <a:cs typeface="Arial" panose="020B0604020202020204" pitchFamily="34" charset="0"/>
              </a:rPr>
              <a:t>Consórcio Intermunicipal de Saúde de Ivaiporã</a:t>
            </a:r>
            <a:endParaRPr lang="pt-BR" sz="2800" dirty="0">
              <a:solidFill>
                <a:schemeClr val="tx1"/>
              </a:solidFill>
              <a:latin typeface="Bahnschrift SemiBold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2AA50953-BF2B-2A0D-CD62-53C271EB9208}"/>
              </a:ext>
            </a:extLst>
          </p:cNvPr>
          <p:cNvSpPr/>
          <p:nvPr/>
        </p:nvSpPr>
        <p:spPr>
          <a:xfrm>
            <a:off x="10939749" y="0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E0B3D65C-2A95-D957-65E1-52FFD46F4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45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3448594" y="770709"/>
            <a:ext cx="5530760" cy="56300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4B3BD9E1-FDA4-844C-8A03-702665461DF4}"/>
              </a:ext>
            </a:extLst>
          </p:cNvPr>
          <p:cNvSpPr/>
          <p:nvPr/>
        </p:nvSpPr>
        <p:spPr>
          <a:xfrm>
            <a:off x="-19594" y="-236676"/>
            <a:ext cx="12211594" cy="69856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431483" y="1239910"/>
            <a:ext cx="6014357" cy="5397990"/>
          </a:xfrm>
        </p:spPr>
        <p:txBody>
          <a:bodyPr>
            <a:normAutofit fontScale="62500" lnSpcReduction="20000"/>
          </a:bodyPr>
          <a:lstStyle/>
          <a:p>
            <a:r>
              <a:rPr lang="pt-BR" sz="3400" b="1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Neurologia: </a:t>
            </a:r>
            <a:r>
              <a:rPr lang="pt-BR" sz="34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17</a:t>
            </a:r>
            <a:endParaRPr lang="pt-BR" sz="51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r>
              <a:rPr lang="pt-BR" sz="3400" b="1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Cardiologia: </a:t>
            </a:r>
            <a:r>
              <a:rPr lang="pt-BR" sz="34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42</a:t>
            </a:r>
            <a:endParaRPr lang="pt-BR" sz="3400" b="1" dirty="0">
              <a:solidFill>
                <a:schemeClr val="tx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pt-BR" sz="3400" b="1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Psiquiatria:</a:t>
            </a:r>
            <a:r>
              <a:rPr lang="pt-BR" sz="3400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pt-BR" sz="34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81</a:t>
            </a:r>
            <a:endParaRPr lang="pt-BR" sz="3400" b="1" dirty="0">
              <a:solidFill>
                <a:srgbClr val="FF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pt-BR" sz="3400" b="1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Reumatologia:</a:t>
            </a:r>
            <a:r>
              <a:rPr lang="pt-BR" sz="3400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pt-BR" sz="34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21</a:t>
            </a:r>
            <a:endParaRPr lang="pt-BR" sz="3400" b="1" dirty="0">
              <a:solidFill>
                <a:srgbClr val="FF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pt-BR" sz="3400" b="1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Otorrinolaringologia:</a:t>
            </a:r>
            <a:r>
              <a:rPr lang="pt-BR" sz="3400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pt-BR" sz="34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43</a:t>
            </a:r>
            <a:endParaRPr lang="pt-BR" sz="3400" b="1" dirty="0">
              <a:solidFill>
                <a:srgbClr val="FF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pt-BR" sz="3400" b="1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Nefrologia: </a:t>
            </a:r>
            <a:r>
              <a:rPr lang="pt-BR" sz="34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43</a:t>
            </a:r>
            <a:endParaRPr lang="pt-BR" sz="3400" b="1" dirty="0">
              <a:solidFill>
                <a:srgbClr val="FF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pt-BR" sz="3400" b="1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Urologia:</a:t>
            </a:r>
            <a:r>
              <a:rPr lang="pt-BR" sz="3400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pt-BR" sz="34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71</a:t>
            </a:r>
            <a:endParaRPr lang="pt-BR" sz="3400" b="1" dirty="0">
              <a:solidFill>
                <a:srgbClr val="FF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pt-BR" sz="3400" b="1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Cirurgia </a:t>
            </a:r>
            <a:r>
              <a:rPr lang="pt-BR" sz="3400" b="1" dirty="0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Vascular:</a:t>
            </a:r>
            <a:r>
              <a:rPr lang="pt-BR" sz="3400" b="1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pt-BR" sz="34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95</a:t>
            </a:r>
            <a:endParaRPr lang="pt-BR" sz="3400" b="1" dirty="0">
              <a:solidFill>
                <a:srgbClr val="FF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pt-BR" sz="3400" b="1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Anestesiologia:</a:t>
            </a:r>
            <a:r>
              <a:rPr lang="pt-BR" sz="3400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pt-BR" sz="34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01</a:t>
            </a:r>
            <a:endParaRPr lang="pt-BR" sz="3400" b="1" dirty="0">
              <a:solidFill>
                <a:schemeClr val="tx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pt-BR" sz="3400" b="1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Oftalmologia: </a:t>
            </a:r>
            <a:r>
              <a:rPr lang="pt-BR" sz="34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70</a:t>
            </a:r>
            <a:endParaRPr lang="pt-BR" sz="3400" b="1" dirty="0" smtClean="0">
              <a:solidFill>
                <a:schemeClr val="tx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pt-BR" sz="3200" b="1" dirty="0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ORTOPEDISTA E TRAUMATOLOGISTA</a:t>
            </a:r>
            <a:r>
              <a:rPr lang="pt-BR" sz="34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 92</a:t>
            </a:r>
          </a:p>
          <a:p>
            <a:r>
              <a:rPr lang="pt-BR" sz="3400" b="1" dirty="0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PEDIATRA: </a:t>
            </a:r>
            <a:r>
              <a:rPr lang="pt-BR" sz="34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09</a:t>
            </a:r>
          </a:p>
          <a:p>
            <a:r>
              <a:rPr lang="pt-BR" sz="3400" b="1" dirty="0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PSICOLOGO CLINICO: </a:t>
            </a:r>
            <a:r>
              <a:rPr lang="pt-BR" sz="34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56</a:t>
            </a:r>
          </a:p>
          <a:p>
            <a:endParaRPr lang="pt-BR" sz="3400" b="1" dirty="0" smtClean="0">
              <a:solidFill>
                <a:schemeClr val="tx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endParaRPr lang="pt-BR" sz="3400" b="1" dirty="0" smtClean="0">
              <a:solidFill>
                <a:schemeClr val="tx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45" y="2144799"/>
            <a:ext cx="2929304" cy="27379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1D6AD0AA-4990-084E-1202-EE8B8EC9C711}"/>
              </a:ext>
            </a:extLst>
          </p:cNvPr>
          <p:cNvSpPr/>
          <p:nvPr/>
        </p:nvSpPr>
        <p:spPr>
          <a:xfrm>
            <a:off x="118704" y="127674"/>
            <a:ext cx="3037890" cy="1409026"/>
          </a:xfrm>
          <a:prstGeom prst="roundRect">
            <a:avLst/>
          </a:prstGeom>
          <a:solidFill>
            <a:schemeClr val="bg2"/>
          </a:solidFill>
          <a:ln w="762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F9578847-7479-BFAC-F1F3-9C4406A7DE80}"/>
              </a:ext>
            </a:extLst>
          </p:cNvPr>
          <p:cNvSpPr txBox="1">
            <a:spLocks/>
          </p:cNvSpPr>
          <p:nvPr/>
        </p:nvSpPr>
        <p:spPr>
          <a:xfrm>
            <a:off x="167276" y="275384"/>
            <a:ext cx="2940745" cy="964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dirty="0">
                <a:solidFill>
                  <a:schemeClr val="tx1"/>
                </a:solidFill>
                <a:latin typeface="Bahnschrift SemiBold" panose="020B0502040204020203" pitchFamily="34" charset="0"/>
                <a:cs typeface="Arial" panose="020B0604020202020204" pitchFamily="34" charset="0"/>
              </a:rPr>
              <a:t>Consórcio Intermunicipal de Saúde de Ivaiporã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F2B8621-E517-9D17-89F9-C47A2326125C}"/>
              </a:ext>
            </a:extLst>
          </p:cNvPr>
          <p:cNvSpPr/>
          <p:nvPr/>
        </p:nvSpPr>
        <p:spPr>
          <a:xfrm>
            <a:off x="10959343" y="-71972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FCC334A8-E02F-075E-A793-1ABD3AA0A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7444" y="-58062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F0BD17DB-03E5-67C7-C586-43F756FB21B2}"/>
              </a:ext>
            </a:extLst>
          </p:cNvPr>
          <p:cNvSpPr txBox="1"/>
          <p:nvPr/>
        </p:nvSpPr>
        <p:spPr>
          <a:xfrm>
            <a:off x="3477426" y="19640"/>
            <a:ext cx="67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u="sng" dirty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CONSULTAS MÉDICAS ESPECIALIZADAS</a:t>
            </a:r>
            <a:r>
              <a:rPr lang="pt-BR" sz="2800" b="1" dirty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:</a:t>
            </a:r>
          </a:p>
          <a:p>
            <a:endParaRPr lang="pt-BR" sz="300" b="1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51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3448594" y="1650125"/>
            <a:ext cx="5530760" cy="27781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F9F9AD6C-09FD-EEA5-263A-AFDEB85D7999}"/>
              </a:ext>
            </a:extLst>
          </p:cNvPr>
          <p:cNvSpPr/>
          <p:nvPr/>
        </p:nvSpPr>
        <p:spPr>
          <a:xfrm>
            <a:off x="0" y="-47580"/>
            <a:ext cx="12211594" cy="69856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764132" y="1012054"/>
            <a:ext cx="7377344" cy="5516944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pt-B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Prótese parcial mandibular removível: </a:t>
            </a:r>
            <a:r>
              <a:rPr lang="pt-B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</a:t>
            </a:r>
            <a:endParaRPr lang="pt-BR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</a:pPr>
            <a:endParaRPr lang="pt-B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pt-B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Prótese parcial maxilar removível: </a:t>
            </a:r>
            <a:r>
              <a:rPr lang="pt-B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06</a:t>
            </a:r>
            <a:endParaRPr lang="pt-BR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</a:pPr>
            <a:endParaRPr lang="pt-B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pt-B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Prótese total mandibular: </a:t>
            </a:r>
            <a:r>
              <a:rPr lang="pt-B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  <a:endParaRPr lang="pt-BR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</a:pPr>
            <a:endParaRPr lang="pt-B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pt-B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Prótese total maxilar:</a:t>
            </a:r>
            <a:r>
              <a:rPr lang="pt-B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  <a:endParaRPr lang="pt-BR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</a:pPr>
            <a:endParaRPr lang="pt-B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pt-B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Moldagem </a:t>
            </a:r>
            <a:r>
              <a:rPr lang="pt-B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dento-gengival</a:t>
            </a:r>
            <a:r>
              <a:rPr lang="pt-B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endParaRPr lang="pt-BR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pt-BR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solidFill>
                <a:schemeClr val="tx1"/>
              </a:solidFill>
            </a:endParaRPr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t="-1785" b="1785"/>
          <a:stretch/>
        </p:blipFill>
        <p:spPr>
          <a:xfrm>
            <a:off x="293928" y="2455817"/>
            <a:ext cx="3381428" cy="24868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2AAE613E-2605-0CC5-BD0F-2BFA836F653D}"/>
              </a:ext>
            </a:extLst>
          </p:cNvPr>
          <p:cNvSpPr/>
          <p:nvPr/>
        </p:nvSpPr>
        <p:spPr>
          <a:xfrm>
            <a:off x="118704" y="127674"/>
            <a:ext cx="3037890" cy="1409026"/>
          </a:xfrm>
          <a:prstGeom prst="roundRect">
            <a:avLst/>
          </a:prstGeom>
          <a:solidFill>
            <a:schemeClr val="bg2"/>
          </a:solidFill>
          <a:ln w="762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37BCBFB3-C9A4-2DC6-0DFB-DA8B5FA62C47}"/>
              </a:ext>
            </a:extLst>
          </p:cNvPr>
          <p:cNvSpPr txBox="1">
            <a:spLocks/>
          </p:cNvSpPr>
          <p:nvPr/>
        </p:nvSpPr>
        <p:spPr>
          <a:xfrm>
            <a:off x="167276" y="275384"/>
            <a:ext cx="2940745" cy="964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dirty="0">
                <a:solidFill>
                  <a:schemeClr val="tx1"/>
                </a:solidFill>
                <a:latin typeface="Bahnschrift SemiBold" panose="020B0502040204020203" pitchFamily="34" charset="0"/>
                <a:cs typeface="Arial" panose="020B0604020202020204" pitchFamily="34" charset="0"/>
              </a:rPr>
              <a:t>Consórcio Intermunicipal de Saúde de Ivaiporã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474D828-A7E5-6E04-B871-3641B0CE66B2}"/>
              </a:ext>
            </a:extLst>
          </p:cNvPr>
          <p:cNvSpPr txBox="1"/>
          <p:nvPr/>
        </p:nvSpPr>
        <p:spPr>
          <a:xfrm>
            <a:off x="4460077" y="91612"/>
            <a:ext cx="5823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u="sng" dirty="0">
                <a:solidFill>
                  <a:schemeClr val="tx1"/>
                </a:solidFill>
                <a:latin typeface="Bahnschrift" panose="020B0502040204020203" pitchFamily="34" charset="0"/>
              </a:rPr>
              <a:t>PROTESES DENTÁRIAS</a:t>
            </a:r>
            <a:r>
              <a:rPr lang="pt-BR" sz="3600" b="1" dirty="0">
                <a:solidFill>
                  <a:schemeClr val="tx1"/>
                </a:solidFill>
                <a:latin typeface="Bahnschrift" panose="020B0502040204020203" pitchFamily="34" charset="0"/>
              </a:rPr>
              <a:t>:  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9B2F8B5E-643C-5648-7C9D-F3F6DF238B5D}"/>
              </a:ext>
            </a:extLst>
          </p:cNvPr>
          <p:cNvSpPr/>
          <p:nvPr/>
        </p:nvSpPr>
        <p:spPr>
          <a:xfrm>
            <a:off x="10939749" y="0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F3BFC303-8DAF-C502-50AB-151DA5017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208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-50164"/>
            <a:ext cx="12192000" cy="6858000"/>
          </a:xfrm>
          <a:prstGeom prst="rect">
            <a:avLst/>
          </a:prstGeom>
          <a:solidFill>
            <a:srgbClr val="FFCC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b="1" dirty="0">
                <a:solidFill>
                  <a:schemeClr val="tx1"/>
                </a:solidFill>
                <a:latin typeface="Bahnschrift" panose="020B0502040204020203" pitchFamily="34" charset="0"/>
              </a:rPr>
              <a:t>RADIOGRAFIAS</a:t>
            </a:r>
            <a:r>
              <a:rPr lang="pt-BR" sz="2400" b="1" dirty="0">
                <a:solidFill>
                  <a:schemeClr val="tx1"/>
                </a:solidFill>
                <a:latin typeface="Bahnschrift" panose="020B0502040204020203" pitchFamily="34" charset="0"/>
              </a:rPr>
              <a:t>: </a:t>
            </a:r>
            <a:r>
              <a:rPr lang="pt-BR" sz="28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518</a:t>
            </a:r>
            <a:endParaRPr lang="pt-BR" sz="4400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r>
              <a:rPr lang="pt-BR" b="1" dirty="0">
                <a:solidFill>
                  <a:schemeClr val="tx1"/>
                </a:solidFill>
                <a:latin typeface="Bahnschrift" panose="020B0502040204020203" pitchFamily="34" charset="0"/>
              </a:rPr>
              <a:t>TOMOGRAFIAS COMPUTADORIZADAS: </a:t>
            </a:r>
            <a:r>
              <a:rPr lang="pt-BR" sz="28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14</a:t>
            </a:r>
            <a:endParaRPr lang="pt-BR" sz="4400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r>
              <a:rPr lang="pt-BR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RESSONÂNCIAS </a:t>
            </a:r>
            <a:r>
              <a:rPr lang="pt-BR" b="1" dirty="0">
                <a:solidFill>
                  <a:schemeClr val="tx1"/>
                </a:solidFill>
                <a:latin typeface="Bahnschrift" panose="020B0502040204020203" pitchFamily="34" charset="0"/>
              </a:rPr>
              <a:t>MAGNÉTICAS: </a:t>
            </a:r>
            <a:r>
              <a:rPr lang="pt-BR" sz="24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76</a:t>
            </a:r>
            <a:endParaRPr lang="pt-BR" sz="4000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r>
              <a:rPr lang="pt-BR" b="1" dirty="0">
                <a:solidFill>
                  <a:schemeClr val="tx1"/>
                </a:solidFill>
                <a:latin typeface="Bahnschrift" panose="020B0502040204020203" pitchFamily="34" charset="0"/>
              </a:rPr>
              <a:t>ULTRASSONOGRAFIAS: </a:t>
            </a:r>
            <a:r>
              <a:rPr lang="pt-BR" sz="24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10</a:t>
            </a:r>
            <a:endParaRPr lang="pt-BR" sz="4000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pt-BR" sz="2800" dirty="0">
              <a:solidFill>
                <a:schemeClr val="tx1"/>
              </a:solidFill>
              <a:latin typeface="Bahnschrift" panose="020B0502040204020203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034" y="4140679"/>
            <a:ext cx="4079966" cy="2717321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8468F659-FE50-86D5-6784-46635C7C0F1B}"/>
              </a:ext>
            </a:extLst>
          </p:cNvPr>
          <p:cNvSpPr/>
          <p:nvPr/>
        </p:nvSpPr>
        <p:spPr>
          <a:xfrm>
            <a:off x="10939749" y="-56794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518B15CE-C9A1-23F4-C406-8EC8282DB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6606" y="-19949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CBD10E02-F611-BD20-2914-C65A86A2D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2882167" cy="4601183"/>
          </a:xfrm>
        </p:spPr>
        <p:txBody>
          <a:bodyPr>
            <a:normAutofit/>
          </a:bodyPr>
          <a:lstStyle/>
          <a:p>
            <a:pPr algn="ctr"/>
            <a:r>
              <a:rPr lang="pt-BR" sz="2800" dirty="0">
                <a:solidFill>
                  <a:srgbClr val="CC00CC"/>
                </a:solidFill>
                <a:latin typeface="Arial Black" panose="020B0A04020102020204" pitchFamily="34" charset="0"/>
              </a:rPr>
              <a:t>HOSPITAL BOM JESUS</a:t>
            </a:r>
          </a:p>
        </p:txBody>
      </p:sp>
    </p:spTree>
    <p:extLst>
      <p:ext uri="{BB962C8B-B14F-4D97-AF65-F5344CB8AC3E}">
        <p14:creationId xmlns:p14="http://schemas.microsoft.com/office/powerpoint/2010/main" val="19714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44ABC51-969F-F2C7-9798-395356E8C78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C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344092" y="1260629"/>
            <a:ext cx="8112226" cy="4997343"/>
          </a:xfrm>
        </p:spPr>
        <p:txBody>
          <a:bodyPr>
            <a:normAutofit/>
          </a:bodyPr>
          <a:lstStyle/>
          <a:p>
            <a:r>
              <a:rPr lang="pt-BR" sz="1900" b="1" dirty="0">
                <a:solidFill>
                  <a:schemeClr val="tx1"/>
                </a:solidFill>
                <a:latin typeface="Bahnschrift" panose="020B0502040204020203" pitchFamily="34" charset="0"/>
              </a:rPr>
              <a:t>PNEUMOLOGIA: </a:t>
            </a:r>
            <a:r>
              <a:rPr lang="pt-BR" sz="26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29</a:t>
            </a:r>
            <a:endParaRPr lang="pt-BR" sz="3500" b="1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r>
              <a:rPr lang="pt-BR" sz="1900" b="1" dirty="0">
                <a:solidFill>
                  <a:schemeClr val="tx1"/>
                </a:solidFill>
                <a:latin typeface="Bahnschrift" panose="020B0502040204020203" pitchFamily="34" charset="0"/>
              </a:rPr>
              <a:t>ENDOCRINOLOGIA: </a:t>
            </a:r>
            <a:r>
              <a:rPr lang="pt-BR" sz="22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157</a:t>
            </a:r>
            <a:endParaRPr lang="pt-BR" sz="3000" b="1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r>
              <a:rPr lang="pt-BR" sz="1900" b="1" dirty="0">
                <a:solidFill>
                  <a:schemeClr val="tx1"/>
                </a:solidFill>
                <a:latin typeface="Bahnschrift" panose="020B0502040204020203" pitchFamily="34" charset="0"/>
              </a:rPr>
              <a:t>PEDIATRIA</a:t>
            </a:r>
            <a:r>
              <a:rPr lang="pt-BR" sz="1900" b="1" dirty="0">
                <a:solidFill>
                  <a:srgbClr val="FF0000"/>
                </a:solidFill>
                <a:latin typeface="Bahnschrift" panose="020B0502040204020203" pitchFamily="34" charset="0"/>
              </a:rPr>
              <a:t>: </a:t>
            </a:r>
            <a:r>
              <a:rPr lang="pt-BR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142</a:t>
            </a:r>
            <a:endParaRPr lang="pt-BR" sz="3400" b="1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r>
              <a:rPr lang="pt-BR" sz="1900" b="1" dirty="0">
                <a:solidFill>
                  <a:schemeClr val="tx1"/>
                </a:solidFill>
                <a:latin typeface="Bahnschrift" panose="020B0502040204020203" pitchFamily="34" charset="0"/>
              </a:rPr>
              <a:t>GINECOLOGIA E OBSTETRÍCIA EM REGIME DE URGÊNCIA: </a:t>
            </a:r>
            <a:r>
              <a:rPr lang="pt-BR" sz="26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110</a:t>
            </a:r>
            <a:endParaRPr lang="pt-BR" sz="3500" b="1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r>
              <a:rPr lang="pt-BR" sz="1900" b="1" dirty="0">
                <a:solidFill>
                  <a:schemeClr val="tx1"/>
                </a:solidFill>
                <a:latin typeface="Bahnschrift" panose="020B0502040204020203" pitchFamily="34" charset="0"/>
              </a:rPr>
              <a:t>GASTROENTEROLOGIA</a:t>
            </a:r>
            <a:r>
              <a:rPr lang="pt-BR" sz="2200" b="1" dirty="0">
                <a:solidFill>
                  <a:schemeClr val="tx1"/>
                </a:solidFill>
                <a:latin typeface="Bahnschrift" panose="020B0502040204020203" pitchFamily="34" charset="0"/>
              </a:rPr>
              <a:t>: </a:t>
            </a:r>
            <a:r>
              <a:rPr lang="pt-BR" sz="26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36</a:t>
            </a:r>
            <a:endParaRPr lang="pt-BR" sz="3500" b="1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r>
              <a:rPr lang="pt-BR" sz="1900" b="1" dirty="0">
                <a:solidFill>
                  <a:schemeClr val="tx1"/>
                </a:solidFill>
                <a:latin typeface="Bahnschrift" panose="020B0502040204020203" pitchFamily="34" charset="0"/>
              </a:rPr>
              <a:t>ANESTESIOLOGIA: </a:t>
            </a:r>
            <a:r>
              <a:rPr lang="pt-BR" sz="26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14</a:t>
            </a:r>
            <a:endParaRPr lang="pt-BR" sz="3500" b="1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r>
              <a:rPr lang="pt-BR" sz="1900" b="1" dirty="0">
                <a:solidFill>
                  <a:schemeClr val="tx1"/>
                </a:solidFill>
                <a:latin typeface="Bahnschrift" panose="020B0502040204020203" pitchFamily="34" charset="0"/>
              </a:rPr>
              <a:t>ORTOPEDIA E </a:t>
            </a:r>
            <a:r>
              <a:rPr lang="pt-BR" sz="19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TRAUMATOLOGIA: </a:t>
            </a:r>
            <a:r>
              <a:rPr lang="pt-BR" sz="22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765</a:t>
            </a:r>
            <a:endParaRPr lang="pt-BR" sz="3000" b="1" dirty="0">
              <a:solidFill>
                <a:schemeClr val="tx1"/>
              </a:solidFill>
              <a:latin typeface="Bahnschrift" panose="020B0502040204020203" pitchFamily="34" charset="0"/>
            </a:endParaRPr>
          </a:p>
          <a:p>
            <a:r>
              <a:rPr lang="pt-BR" sz="1900" b="1" dirty="0">
                <a:solidFill>
                  <a:schemeClr val="tx1"/>
                </a:solidFill>
                <a:latin typeface="Bahnschrift" panose="020B0502040204020203" pitchFamily="34" charset="0"/>
              </a:rPr>
              <a:t>DERMATOLOGIA: </a:t>
            </a:r>
            <a:r>
              <a:rPr lang="pt-BR" sz="22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21</a:t>
            </a:r>
            <a:endParaRPr lang="pt-BR" sz="2200" b="1" dirty="0" smtClean="0">
              <a:solidFill>
                <a:schemeClr val="tx1"/>
              </a:solidFill>
              <a:latin typeface="Bahnschrift" panose="020B0502040204020203" pitchFamily="34" charset="0"/>
            </a:endParaRPr>
          </a:p>
          <a:p>
            <a:r>
              <a:rPr lang="pt-BR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INFECTOLOGIA: </a:t>
            </a:r>
            <a:r>
              <a:rPr lang="pt-BR" sz="22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03</a:t>
            </a:r>
            <a:r>
              <a:rPr lang="pt-BR" sz="22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 </a:t>
            </a:r>
          </a:p>
          <a:p>
            <a:pPr marL="0" indent="0">
              <a:buNone/>
            </a:pPr>
            <a:endParaRPr lang="pt-BR" sz="2200" dirty="0">
              <a:solidFill>
                <a:schemeClr val="tx1"/>
              </a:solidFill>
              <a:latin typeface="Bahnschrift" panose="020B0502040204020203" pitchFamily="34" charset="0"/>
            </a:endParaRPr>
          </a:p>
          <a:p>
            <a:endParaRPr lang="pt-BR" dirty="0">
              <a:solidFill>
                <a:schemeClr val="tx1"/>
              </a:solidFill>
              <a:latin typeface="Bahnschrift" panose="020B0502040204020203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357" y="4834238"/>
            <a:ext cx="3035643" cy="202376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7CC107A5-0393-8FC2-69A6-CCEC9C92FC8F}"/>
              </a:ext>
            </a:extLst>
          </p:cNvPr>
          <p:cNvSpPr/>
          <p:nvPr/>
        </p:nvSpPr>
        <p:spPr>
          <a:xfrm>
            <a:off x="10939749" y="0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DFF4C0DF-8CFE-869E-7ECC-5FFB0DE6D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E5A95109-F393-1906-8297-73767187ACF8}"/>
              </a:ext>
            </a:extLst>
          </p:cNvPr>
          <p:cNvSpPr txBox="1"/>
          <p:nvPr/>
        </p:nvSpPr>
        <p:spPr>
          <a:xfrm>
            <a:off x="48429" y="0"/>
            <a:ext cx="6061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tx1"/>
                </a:solidFill>
                <a:latin typeface="Bahnschrift" panose="020B0502040204020203" pitchFamily="34" charset="0"/>
              </a:rPr>
              <a:t>CONSULTAS ESPECIALIZADAS:</a:t>
            </a:r>
          </a:p>
          <a:p>
            <a:endParaRPr lang="pt-BR" sz="2800" b="1" dirty="0">
              <a:latin typeface="Bahnschrift" panose="020B0502040204020203" pitchFamily="34" charset="0"/>
            </a:endParaRP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6BB27231-C8A4-A09B-CB57-16C4A1B17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754" y="1123837"/>
            <a:ext cx="3030583" cy="4601183"/>
          </a:xfrm>
        </p:spPr>
        <p:txBody>
          <a:bodyPr/>
          <a:lstStyle/>
          <a:p>
            <a:r>
              <a:rPr lang="pt-BR" b="1" dirty="0">
                <a:solidFill>
                  <a:srgbClr val="CC00CC"/>
                </a:solidFill>
                <a:latin typeface="Arial Black" panose="020B0A04020102020204" pitchFamily="34" charset="0"/>
              </a:rPr>
              <a:t>HOSPITAL BOM JESUS</a:t>
            </a:r>
          </a:p>
        </p:txBody>
      </p:sp>
    </p:spTree>
    <p:extLst>
      <p:ext uri="{BB962C8B-B14F-4D97-AF65-F5344CB8AC3E}">
        <p14:creationId xmlns:p14="http://schemas.microsoft.com/office/powerpoint/2010/main" val="110511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71ED41FC-D02B-1DCA-1C4C-39139E83BD86}"/>
              </a:ext>
            </a:extLst>
          </p:cNvPr>
          <p:cNvSpPr/>
          <p:nvPr/>
        </p:nvSpPr>
        <p:spPr>
          <a:xfrm>
            <a:off x="0" y="-1"/>
            <a:ext cx="12192000" cy="7184571"/>
          </a:xfrm>
          <a:prstGeom prst="rect">
            <a:avLst/>
          </a:prstGeom>
          <a:solidFill>
            <a:srgbClr val="FFCC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2918" y="1123837"/>
            <a:ext cx="2800999" cy="4601183"/>
          </a:xfrm>
        </p:spPr>
        <p:txBody>
          <a:bodyPr/>
          <a:lstStyle/>
          <a:p>
            <a:r>
              <a:rPr lang="pt-BR" b="1" dirty="0">
                <a:solidFill>
                  <a:srgbClr val="CC00CC"/>
                </a:solidFill>
                <a:latin typeface="Bahnschrift" panose="020B0502040204020203" pitchFamily="34" charset="0"/>
              </a:rPr>
              <a:t>HOSPITAL BOM JESUS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48829" y="1087168"/>
            <a:ext cx="8207297" cy="5423977"/>
          </a:xfrm>
        </p:spPr>
        <p:txBody>
          <a:bodyPr>
            <a:normAutofit fontScale="32500" lnSpcReduction="20000"/>
          </a:bodyPr>
          <a:lstStyle/>
          <a:p>
            <a:r>
              <a:rPr lang="pt-BR" sz="5600" b="1" dirty="0">
                <a:solidFill>
                  <a:schemeClr val="tx1"/>
                </a:solidFill>
                <a:latin typeface="Bahnschrift" panose="020B0502040204020203" pitchFamily="34" charset="0"/>
              </a:rPr>
              <a:t>Atendimento ambulatorial de pequena complexidade: </a:t>
            </a:r>
            <a:r>
              <a:rPr lang="pt-BR" sz="56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57</a:t>
            </a:r>
            <a:endParaRPr lang="pt-BR" sz="7200" b="1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r>
              <a:rPr lang="pt-BR" sz="5600" b="1" dirty="0">
                <a:solidFill>
                  <a:schemeClr val="tx1"/>
                </a:solidFill>
                <a:latin typeface="Bahnschrift" panose="020B0502040204020203" pitchFamily="34" charset="0"/>
              </a:rPr>
              <a:t>Atendimento ambulatorial de alta complexidade: </a:t>
            </a:r>
            <a:r>
              <a:rPr lang="pt-BR" sz="56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03</a:t>
            </a:r>
            <a:endParaRPr lang="pt-BR" sz="7200" b="1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r>
              <a:rPr lang="pt-BR" sz="56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Antirressonância cerebral: </a:t>
            </a:r>
            <a:r>
              <a:rPr lang="pt-BR" sz="56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02</a:t>
            </a:r>
          </a:p>
          <a:p>
            <a:r>
              <a:rPr lang="pt-BR" sz="56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Angiotomografia:</a:t>
            </a:r>
            <a:r>
              <a:rPr lang="pt-BR" sz="56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 16</a:t>
            </a:r>
          </a:p>
          <a:p>
            <a:r>
              <a:rPr lang="pt-BR" sz="56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Colonoscopia: </a:t>
            </a:r>
            <a:r>
              <a:rPr lang="pt-BR" sz="56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01</a:t>
            </a:r>
          </a:p>
          <a:p>
            <a:r>
              <a:rPr lang="pt-BR" sz="55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clinico geral em regime de plantão</a:t>
            </a:r>
            <a:r>
              <a:rPr lang="pt-BR" sz="60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: </a:t>
            </a:r>
            <a:r>
              <a:rPr lang="pt-BR" sz="60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1.298</a:t>
            </a:r>
            <a:endParaRPr lang="pt-BR" sz="5600" b="1" dirty="0" smtClean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r>
              <a:rPr lang="pt-BR" sz="56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Esofagogastroduodenoscopia com sedação: </a:t>
            </a:r>
            <a:r>
              <a:rPr lang="pt-BR" sz="56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18</a:t>
            </a:r>
          </a:p>
          <a:p>
            <a:r>
              <a:rPr lang="pt-BR" sz="56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Endoscopia:</a:t>
            </a:r>
            <a:r>
              <a:rPr lang="pt-BR" sz="56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 02</a:t>
            </a:r>
          </a:p>
          <a:p>
            <a:r>
              <a:rPr lang="pt-BR" sz="56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Frenectomia:</a:t>
            </a:r>
            <a:r>
              <a:rPr lang="pt-BR" sz="56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 02</a:t>
            </a:r>
            <a:endParaRPr lang="pt-BR" sz="7200" b="1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r>
              <a:rPr lang="pt-BR" sz="5600" b="1" dirty="0">
                <a:solidFill>
                  <a:schemeClr val="tx1"/>
                </a:solidFill>
                <a:latin typeface="Bahnschrift" panose="020B0502040204020203" pitchFamily="34" charset="0"/>
              </a:rPr>
              <a:t>Internamentos (Diária de enfermaria): </a:t>
            </a:r>
            <a:r>
              <a:rPr lang="pt-BR" sz="56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12</a:t>
            </a:r>
            <a:endParaRPr lang="pt-BR" sz="7200" b="1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r>
              <a:rPr lang="pt-BR" sz="5600" b="1" dirty="0">
                <a:solidFill>
                  <a:schemeClr val="tx1"/>
                </a:solidFill>
                <a:latin typeface="Bahnschrift" panose="020B0502040204020203" pitchFamily="34" charset="0"/>
              </a:rPr>
              <a:t>Internamentos clínicos e/ou cirúrgicos </a:t>
            </a:r>
            <a:r>
              <a:rPr lang="pt-BR" sz="56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(Cota </a:t>
            </a:r>
            <a:r>
              <a:rPr lang="pt-BR" sz="5600" b="1" dirty="0">
                <a:solidFill>
                  <a:schemeClr val="tx1"/>
                </a:solidFill>
                <a:latin typeface="Bahnschrift" panose="020B0502040204020203" pitchFamily="34" charset="0"/>
              </a:rPr>
              <a:t>extra): </a:t>
            </a:r>
            <a:r>
              <a:rPr lang="pt-BR" sz="56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32</a:t>
            </a:r>
            <a:endParaRPr lang="pt-BR" sz="7200" b="1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r>
              <a:rPr lang="pt-BR" sz="5600" b="1" dirty="0">
                <a:solidFill>
                  <a:schemeClr val="tx1"/>
                </a:solidFill>
                <a:latin typeface="Bahnschrift" panose="020B0502040204020203" pitchFamily="34" charset="0"/>
              </a:rPr>
              <a:t>Internamentos clínicos (Diária de </a:t>
            </a:r>
            <a:r>
              <a:rPr lang="pt-BR" sz="56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UTI) </a:t>
            </a:r>
            <a:r>
              <a:rPr lang="pt-BR" sz="5600" b="1" dirty="0">
                <a:solidFill>
                  <a:schemeClr val="tx1"/>
                </a:solidFill>
                <a:latin typeface="Bahnschrift" panose="020B0502040204020203" pitchFamily="34" charset="0"/>
              </a:rPr>
              <a:t>- </a:t>
            </a:r>
            <a:r>
              <a:rPr lang="pt-BR" sz="56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04</a:t>
            </a:r>
            <a:endParaRPr lang="pt-BR" sz="7200" b="1" dirty="0">
              <a:solidFill>
                <a:schemeClr val="tx1"/>
              </a:solidFill>
              <a:latin typeface="Bahnschrift" panose="020B0502040204020203" pitchFamily="34" charset="0"/>
            </a:endParaRPr>
          </a:p>
          <a:p>
            <a:r>
              <a:rPr lang="pt-BR" sz="5600" b="1" dirty="0">
                <a:solidFill>
                  <a:schemeClr val="tx1"/>
                </a:solidFill>
                <a:latin typeface="Bahnschrift" panose="020B0502040204020203" pitchFamily="34" charset="0"/>
              </a:rPr>
              <a:t>Sedação para procedimentos de </a:t>
            </a:r>
            <a:r>
              <a:rPr lang="pt-BR" sz="56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Ressonância Magnética </a:t>
            </a:r>
            <a:r>
              <a:rPr lang="pt-BR" sz="5600" b="1" dirty="0">
                <a:solidFill>
                  <a:schemeClr val="tx1"/>
                </a:solidFill>
                <a:latin typeface="Bahnschrift" panose="020B0502040204020203" pitchFamily="34" charset="0"/>
              </a:rPr>
              <a:t>e Tomografias: </a:t>
            </a:r>
            <a:r>
              <a:rPr lang="pt-BR" sz="56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41</a:t>
            </a:r>
          </a:p>
          <a:p>
            <a:r>
              <a:rPr lang="pt-BR" sz="56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CESAREA: </a:t>
            </a:r>
            <a:r>
              <a:rPr lang="pt-BR" sz="56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14</a:t>
            </a:r>
            <a:endParaRPr lang="pt-BR" sz="5600" b="1" dirty="0" smtClean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endParaRPr lang="pt-BR" sz="9600" dirty="0">
              <a:solidFill>
                <a:schemeClr val="tx1"/>
              </a:solidFill>
              <a:latin typeface="Bahnschrift" panose="020B0502040204020203" pitchFamily="34" charset="0"/>
            </a:endParaRPr>
          </a:p>
          <a:p>
            <a:endParaRPr lang="pt-BR" sz="7200" b="1" dirty="0">
              <a:solidFill>
                <a:schemeClr val="tx1"/>
              </a:solidFill>
            </a:endParaRPr>
          </a:p>
          <a:p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F4D77478-A6B9-9233-E3A4-2FDC29DD605A}"/>
              </a:ext>
            </a:extLst>
          </p:cNvPr>
          <p:cNvSpPr/>
          <p:nvPr/>
        </p:nvSpPr>
        <p:spPr>
          <a:xfrm>
            <a:off x="10939749" y="0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09127929-4EE6-C551-37D8-FAC925011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520119A6-544B-8AF6-1AED-3BC5EB371B9F}"/>
              </a:ext>
            </a:extLst>
          </p:cNvPr>
          <p:cNvSpPr txBox="1"/>
          <p:nvPr/>
        </p:nvSpPr>
        <p:spPr>
          <a:xfrm>
            <a:off x="48430" y="-36333"/>
            <a:ext cx="315197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u="sng" dirty="0">
                <a:solidFill>
                  <a:schemeClr val="tx1"/>
                </a:solidFill>
                <a:latin typeface="Bahnschrift" panose="020B0502040204020203" pitchFamily="34" charset="0"/>
              </a:rPr>
              <a:t>PROCEDIMENTOS </a:t>
            </a:r>
            <a:r>
              <a:rPr lang="pt-BR" sz="2800" b="1" u="sng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AMBULATORIAIS E CIRURGICOS</a:t>
            </a:r>
            <a:endParaRPr lang="pt-BR" sz="2800" b="1" u="sng" dirty="0">
              <a:solidFill>
                <a:schemeClr val="tx1"/>
              </a:solidFill>
              <a:latin typeface="Bahnschrift" panose="020B0502040204020203" pitchFamily="34" charset="0"/>
            </a:endParaRPr>
          </a:p>
          <a:p>
            <a:pPr algn="ctr"/>
            <a:endParaRPr lang="pt-BR" sz="2800" u="sng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73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A8B89509-0F3F-1FFA-9ECF-1E7CDC0BD4E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C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2919" y="1137333"/>
            <a:ext cx="2764601" cy="4587687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rgbClr val="CC00CC"/>
                </a:solidFill>
                <a:latin typeface="Bahnschrift" panose="020B0502040204020203" pitchFamily="34" charset="0"/>
              </a:rPr>
              <a:t>HOSPITAL BOM JESUS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487783" y="1123837"/>
            <a:ext cx="4990011" cy="5120640"/>
          </a:xfrm>
        </p:spPr>
        <p:txBody>
          <a:bodyPr>
            <a:normAutofit/>
          </a:bodyPr>
          <a:lstStyle/>
          <a:p>
            <a:r>
              <a:rPr lang="pt-BR" sz="2400" b="1" dirty="0">
                <a:solidFill>
                  <a:schemeClr val="tx1"/>
                </a:solidFill>
                <a:latin typeface="Bahnschrift" panose="020B0502040204020203" pitchFamily="34" charset="0"/>
              </a:rPr>
              <a:t>COLONOSCOPIAS: </a:t>
            </a:r>
            <a:r>
              <a:rPr lang="pt-BR" sz="28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01</a:t>
            </a:r>
            <a:endParaRPr lang="pt-BR" sz="2800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r>
              <a:rPr lang="pt-BR" sz="2400" b="1" dirty="0">
                <a:solidFill>
                  <a:schemeClr val="tx1"/>
                </a:solidFill>
                <a:latin typeface="Bahnschrift" panose="020B0502040204020203" pitchFamily="34" charset="0"/>
              </a:rPr>
              <a:t>ENDOSCOPIAS: </a:t>
            </a:r>
            <a:r>
              <a:rPr lang="pt-BR" sz="28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02</a:t>
            </a:r>
            <a:endParaRPr lang="pt-BR" sz="2800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pt-BR" sz="2800" dirty="0">
              <a:solidFill>
                <a:schemeClr val="tx1"/>
              </a:solidFill>
              <a:latin typeface="Bahnschrift" panose="020B0502040204020203" pitchFamily="34" charset="0"/>
            </a:endParaRPr>
          </a:p>
          <a:p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9418" y="2812003"/>
            <a:ext cx="2910957" cy="29130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9C92F2C6-916B-3C5C-45A4-5A1098474C04}"/>
              </a:ext>
            </a:extLst>
          </p:cNvPr>
          <p:cNvSpPr/>
          <p:nvPr/>
        </p:nvSpPr>
        <p:spPr>
          <a:xfrm>
            <a:off x="10939749" y="0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E508FBAE-430A-D54E-63CC-BBC1E1583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857C10C5-A591-B86C-15DE-E7BA0265E660}"/>
              </a:ext>
            </a:extLst>
          </p:cNvPr>
          <p:cNvSpPr txBox="1"/>
          <p:nvPr/>
        </p:nvSpPr>
        <p:spPr>
          <a:xfrm>
            <a:off x="2271583" y="169730"/>
            <a:ext cx="76488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u="sng" dirty="0">
                <a:solidFill>
                  <a:schemeClr val="tx1"/>
                </a:solidFill>
                <a:latin typeface="Bahnschrift" panose="020B0502040204020203" pitchFamily="34" charset="0"/>
              </a:rPr>
              <a:t>PROCEDIMENTOS DO SISTEMA DIGESTIVO:</a:t>
            </a:r>
          </a:p>
          <a:p>
            <a:endParaRPr lang="pt-BR" sz="2800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87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-193963"/>
            <a:ext cx="12192000" cy="705196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679427" y="565983"/>
            <a:ext cx="9704923" cy="6195757"/>
          </a:xfrm>
        </p:spPr>
        <p:txBody>
          <a:bodyPr>
            <a:normAutofit/>
          </a:bodyPr>
          <a:lstStyle/>
          <a:p>
            <a:r>
              <a:rPr lang="pt-BR" sz="16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SEDAÇÃO MEDICAMENTOSA AMBULATORIAL </a:t>
            </a:r>
            <a:r>
              <a:rPr lang="pt-BR" sz="1600" b="1" dirty="0">
                <a:solidFill>
                  <a:schemeClr val="tx1"/>
                </a:solidFill>
                <a:latin typeface="Bahnschrift" panose="020B0502040204020203" pitchFamily="34" charset="0"/>
              </a:rPr>
              <a:t>EM PACIENTES COM NECESSIDADES ESPECIAIS</a:t>
            </a:r>
            <a:r>
              <a:rPr lang="pt-BR" sz="1700" b="1" dirty="0">
                <a:solidFill>
                  <a:schemeClr val="tx1"/>
                </a:solidFill>
                <a:latin typeface="Bahnschrift" panose="020B0502040204020203" pitchFamily="34" charset="0"/>
              </a:rPr>
              <a:t>: </a:t>
            </a:r>
            <a:r>
              <a:rPr lang="pt-BR" sz="17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06</a:t>
            </a:r>
          </a:p>
          <a:p>
            <a:r>
              <a:rPr lang="pt-BR" sz="17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EXODONTIA </a:t>
            </a:r>
            <a:r>
              <a:rPr lang="pt-BR" sz="1700" b="1" dirty="0">
                <a:solidFill>
                  <a:schemeClr val="tx1"/>
                </a:solidFill>
                <a:latin typeface="Bahnschrift" panose="020B0502040204020203" pitchFamily="34" charset="0"/>
              </a:rPr>
              <a:t>DE DENTE INCLUSO E </a:t>
            </a:r>
            <a:r>
              <a:rPr lang="pt-BR" sz="17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SEMI-INCLUSO</a:t>
            </a:r>
            <a:r>
              <a:rPr lang="pt-BR" sz="17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 09</a:t>
            </a:r>
            <a:endParaRPr lang="pt-BR" sz="1700" b="1" dirty="0" smtClean="0">
              <a:solidFill>
                <a:schemeClr val="tx1"/>
              </a:solidFill>
              <a:latin typeface="Bahnschrift" panose="020B0502040204020203" pitchFamily="34" charset="0"/>
            </a:endParaRPr>
          </a:p>
          <a:p>
            <a:r>
              <a:rPr lang="pt-BR" sz="17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CONSULTA </a:t>
            </a:r>
            <a:r>
              <a:rPr lang="pt-BR" sz="1700" b="1" dirty="0">
                <a:solidFill>
                  <a:schemeClr val="tx1"/>
                </a:solidFill>
                <a:latin typeface="Bahnschrift" panose="020B0502040204020203" pitchFamily="34" charset="0"/>
              </a:rPr>
              <a:t>ODONTOLÓGICA DE URGÊNCIA: </a:t>
            </a:r>
            <a:r>
              <a:rPr lang="pt-BR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17</a:t>
            </a:r>
            <a:endParaRPr lang="pt-BR" b="1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r>
              <a:rPr lang="pt-BR" sz="1700" b="1" dirty="0">
                <a:solidFill>
                  <a:schemeClr val="tx1"/>
                </a:solidFill>
                <a:latin typeface="Bahnschrift" panose="020B0502040204020203" pitchFamily="34" charset="0"/>
              </a:rPr>
              <a:t>TRATAMENTO CIRÚRGICO PARA TUMORES: </a:t>
            </a:r>
            <a:r>
              <a:rPr lang="pt-BR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01</a:t>
            </a:r>
            <a:endParaRPr lang="pt-BR" b="1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r>
              <a:rPr lang="pt-BR" sz="17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EXODONTIA </a:t>
            </a:r>
            <a:r>
              <a:rPr lang="pt-BR" sz="1700" b="1" dirty="0">
                <a:solidFill>
                  <a:schemeClr val="tx1"/>
                </a:solidFill>
                <a:latin typeface="Bahnschrift" panose="020B0502040204020203" pitchFamily="34" charset="0"/>
              </a:rPr>
              <a:t>MOLAR SIMPLES: </a:t>
            </a:r>
            <a:r>
              <a:rPr lang="pt-BR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02</a:t>
            </a:r>
            <a:endParaRPr lang="pt-BR" b="1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r>
              <a:rPr lang="pt-BR" sz="17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BIOPSIA </a:t>
            </a:r>
            <a:r>
              <a:rPr lang="pt-BR" sz="1700" b="1" dirty="0">
                <a:solidFill>
                  <a:schemeClr val="tx1"/>
                </a:solidFill>
                <a:latin typeface="Bahnschrift" panose="020B0502040204020203" pitchFamily="34" charset="0"/>
              </a:rPr>
              <a:t>EM REGIÃO BUCO: </a:t>
            </a:r>
            <a:r>
              <a:rPr lang="pt-BR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01</a:t>
            </a:r>
            <a:endParaRPr lang="pt-BR" b="1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r>
              <a:rPr lang="pt-BR" sz="1700" b="1" dirty="0">
                <a:solidFill>
                  <a:schemeClr val="tx1"/>
                </a:solidFill>
                <a:latin typeface="Bahnschrift" panose="020B0502040204020203" pitchFamily="34" charset="0"/>
              </a:rPr>
              <a:t>EXERESE OU EXCISÃO </a:t>
            </a:r>
            <a:r>
              <a:rPr lang="pt-BR" sz="17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DE CISTOS ODONTOLOGICOS E  </a:t>
            </a:r>
            <a:r>
              <a:rPr lang="pt-BR" sz="1700" b="1" dirty="0">
                <a:solidFill>
                  <a:schemeClr val="tx1"/>
                </a:solidFill>
                <a:latin typeface="Bahnschrift" panose="020B0502040204020203" pitchFamily="34" charset="0"/>
              </a:rPr>
              <a:t>MUCOCELE: </a:t>
            </a:r>
            <a:r>
              <a:rPr lang="pt-BR" sz="17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07</a:t>
            </a:r>
            <a:endParaRPr lang="pt-BR" sz="1700" b="1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r>
              <a:rPr lang="pt-BR" sz="1700" b="1" dirty="0">
                <a:solidFill>
                  <a:schemeClr val="tx1"/>
                </a:solidFill>
                <a:latin typeface="Bahnschrift" panose="020B0502040204020203" pitchFamily="34" charset="0"/>
              </a:rPr>
              <a:t>TRATAMENTO CIRÚRGICO DAS FISTULAS BUCO-SINUSAL: </a:t>
            </a:r>
            <a:r>
              <a:rPr lang="pt-BR" sz="17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04</a:t>
            </a:r>
            <a:endParaRPr lang="pt-BR" sz="1700" b="1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r>
              <a:rPr lang="pt-BR" sz="1700" b="1" dirty="0">
                <a:solidFill>
                  <a:schemeClr val="tx1"/>
                </a:solidFill>
                <a:latin typeface="Bahnschrift" panose="020B0502040204020203" pitchFamily="34" charset="0"/>
              </a:rPr>
              <a:t>TRATAMENTO CIRÚRGICO DE HIPERPLASIAS DOS TECIDOS MOLES DA REGIÃO BUCO: </a:t>
            </a:r>
            <a:r>
              <a:rPr lang="pt-BR" sz="18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03</a:t>
            </a:r>
            <a:endParaRPr lang="pt-BR" sz="1800" b="1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r>
              <a:rPr lang="pt-BR" sz="1700" b="1" dirty="0">
                <a:solidFill>
                  <a:schemeClr val="tx1"/>
                </a:solidFill>
                <a:latin typeface="Bahnschrift" panose="020B0502040204020203" pitchFamily="34" charset="0"/>
              </a:rPr>
              <a:t>TRATAMENTO CIRÚRGICO DE TUMORES BENIGNOS – HOSPITALAR: </a:t>
            </a:r>
            <a:r>
              <a:rPr lang="pt-BR" sz="18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01</a:t>
            </a:r>
            <a:endParaRPr lang="pt-BR" sz="1800" b="1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r>
              <a:rPr lang="pt-BR" sz="17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ODONTO - SECÇÃO</a:t>
            </a:r>
            <a:r>
              <a:rPr lang="pt-BR" sz="16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: </a:t>
            </a:r>
            <a:r>
              <a:rPr lang="pt-BR" sz="1600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08</a:t>
            </a:r>
            <a:endParaRPr lang="pt-BR" sz="1600" b="1" dirty="0" smtClean="0">
              <a:solidFill>
                <a:schemeClr val="tx1"/>
              </a:solidFill>
              <a:latin typeface="Bahnschrift" panose="020B0502040204020203" pitchFamily="34" charset="0"/>
            </a:endParaRPr>
          </a:p>
          <a:p>
            <a:r>
              <a:rPr lang="pt-BR" sz="16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CONTROLE PÓS – OPERATÓRIO EM ODONTOLOGIA: </a:t>
            </a:r>
            <a:r>
              <a:rPr lang="pt-BR" b="1" dirty="0" smtClean="0">
                <a:solidFill>
                  <a:srgbClr val="FF0000"/>
                </a:solidFill>
                <a:latin typeface="Bahnschrift" panose="020B0502040204020203" pitchFamily="34" charset="0"/>
              </a:rPr>
              <a:t>13</a:t>
            </a:r>
            <a:endParaRPr lang="pt-BR" b="1" dirty="0">
              <a:solidFill>
                <a:srgbClr val="FF0000"/>
              </a:solidFill>
              <a:latin typeface="Bahnschrift" panose="020B0502040204020203" pitchFamily="34" charset="0"/>
            </a:endParaRPr>
          </a:p>
          <a:p>
            <a:endParaRPr lang="pt-BR" sz="1000" dirty="0">
              <a:solidFill>
                <a:schemeClr val="tx1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01" y="3332019"/>
            <a:ext cx="2494625" cy="20952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obliqueTopLeft"/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8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6564FB0A-A77F-7718-ECAB-89D2C9FCE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6606" y="561820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D5562D7D-F7B0-B617-0C29-B336CC8C8D63}"/>
              </a:ext>
            </a:extLst>
          </p:cNvPr>
          <p:cNvSpPr txBox="1"/>
          <p:nvPr/>
        </p:nvSpPr>
        <p:spPr>
          <a:xfrm>
            <a:off x="3329126" y="0"/>
            <a:ext cx="3311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u="sng" dirty="0">
                <a:solidFill>
                  <a:schemeClr val="tx1"/>
                </a:solidFill>
                <a:latin typeface="Bahnschrift" panose="020B0502040204020203" pitchFamily="34" charset="0"/>
              </a:rPr>
              <a:t>PROCEDIMENTOS</a:t>
            </a:r>
            <a:r>
              <a:rPr lang="pt-BR" sz="2800" b="1" u="sng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:</a:t>
            </a:r>
            <a:endParaRPr lang="pt-BR" sz="2800" b="1" u="sng" dirty="0">
              <a:solidFill>
                <a:schemeClr val="tx1"/>
              </a:solidFill>
              <a:latin typeface="Bahnschrift" panose="020B0502040204020203" pitchFamily="34" charset="0"/>
            </a:endParaRPr>
          </a:p>
        </p:txBody>
      </p:sp>
      <p:sp>
        <p:nvSpPr>
          <p:cNvPr id="10" name="Retângulo: Canto Dobrado 9">
            <a:extLst>
              <a:ext uri="{FF2B5EF4-FFF2-40B4-BE49-F238E27FC236}">
                <a16:creationId xmlns:a16="http://schemas.microsoft.com/office/drawing/2014/main" id="{959C17E1-8A3B-DCED-6C2B-CA1BB0546F5E}"/>
              </a:ext>
            </a:extLst>
          </p:cNvPr>
          <p:cNvSpPr/>
          <p:nvPr/>
        </p:nvSpPr>
        <p:spPr>
          <a:xfrm>
            <a:off x="-19029" y="-9343"/>
            <a:ext cx="2460388" cy="2344770"/>
          </a:xfrm>
          <a:prstGeom prst="foldedCorner">
            <a:avLst/>
          </a:prstGeom>
          <a:solidFill>
            <a:schemeClr val="bg2">
              <a:lumMod val="9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9030" y="-1137550"/>
            <a:ext cx="2717489" cy="4601183"/>
          </a:xfrm>
        </p:spPr>
        <p:txBody>
          <a:bodyPr/>
          <a:lstStyle/>
          <a:p>
            <a:pPr algn="ctr"/>
            <a:r>
              <a:rPr lang="pt-BR" spc="0" dirty="0">
                <a:solidFill>
                  <a:schemeClr val="tx1"/>
                </a:solidFill>
                <a:latin typeface="Haettenschweiler" panose="020B0706040902060204" pitchFamily="34" charset="0"/>
              </a:rPr>
              <a:t>CLÍNICA ODONTOLÓGICA</a:t>
            </a:r>
            <a:br>
              <a:rPr lang="pt-BR" spc="0" dirty="0">
                <a:solidFill>
                  <a:schemeClr val="tx1"/>
                </a:solidFill>
                <a:latin typeface="Haettenschweiler" panose="020B0706040902060204" pitchFamily="34" charset="0"/>
              </a:rPr>
            </a:br>
            <a:r>
              <a:rPr lang="pt-BR" spc="0" dirty="0">
                <a:solidFill>
                  <a:schemeClr val="tx1"/>
                </a:solidFill>
                <a:latin typeface="Haettenschweiler" panose="020B0706040902060204" pitchFamily="34" charset="0"/>
              </a:rPr>
              <a:t>MIYABARA</a:t>
            </a:r>
            <a:br>
              <a:rPr lang="pt-BR" spc="0" dirty="0">
                <a:solidFill>
                  <a:schemeClr val="tx1"/>
                </a:solidFill>
                <a:latin typeface="Haettenschweiler" panose="020B0706040902060204" pitchFamily="34" charset="0"/>
              </a:rPr>
            </a:br>
            <a:r>
              <a:rPr lang="pt-B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BUCOMAXILO</a:t>
            </a:r>
            <a:endParaRPr lang="pt-B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38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CF79C09-A9F4-775B-FA98-49DC350E0513}"/>
              </a:ext>
            </a:extLst>
          </p:cNvPr>
          <p:cNvSpPr/>
          <p:nvPr/>
        </p:nvSpPr>
        <p:spPr>
          <a:xfrm>
            <a:off x="220560" y="0"/>
            <a:ext cx="11971440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0" y="0"/>
            <a:ext cx="3657600" cy="6858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657599" y="1087168"/>
            <a:ext cx="8407153" cy="5403664"/>
          </a:xfrm>
        </p:spPr>
        <p:txBody>
          <a:bodyPr>
            <a:normAutofit/>
          </a:bodyPr>
          <a:lstStyle/>
          <a:p>
            <a:r>
              <a:rPr lang="pt-BR" sz="2800" u="sng" dirty="0"/>
              <a:t>• </a:t>
            </a:r>
            <a:r>
              <a:rPr lang="pt-BR" sz="2400" b="1" i="1" u="sng" dirty="0">
                <a:solidFill>
                  <a:schemeClr val="tx1"/>
                </a:solidFill>
              </a:rPr>
              <a:t>BEM-TE-VI</a:t>
            </a:r>
            <a:r>
              <a:rPr lang="pt-BR" sz="2400" b="1" u="sng" dirty="0">
                <a:solidFill>
                  <a:schemeClr val="tx1"/>
                </a:solidFill>
              </a:rPr>
              <a:t> </a:t>
            </a:r>
            <a:r>
              <a:rPr lang="pt-BR" sz="2400" b="1" dirty="0">
                <a:solidFill>
                  <a:schemeClr val="tx1"/>
                </a:solidFill>
              </a:rPr>
              <a:t>– Toda segunda e quinta-feira, no período da tarde.</a:t>
            </a:r>
          </a:p>
          <a:p>
            <a:r>
              <a:rPr lang="pt-BR" sz="2400" b="1" dirty="0">
                <a:solidFill>
                  <a:schemeClr val="tx1"/>
                </a:solidFill>
              </a:rPr>
              <a:t>• </a:t>
            </a:r>
            <a:r>
              <a:rPr lang="pt-BR" sz="2400" b="1" i="1" u="sng" dirty="0">
                <a:solidFill>
                  <a:schemeClr val="tx1"/>
                </a:solidFill>
              </a:rPr>
              <a:t>ALTO DA BOA VISTA </a:t>
            </a:r>
            <a:r>
              <a:rPr lang="pt-BR" sz="2400" b="1" dirty="0">
                <a:solidFill>
                  <a:schemeClr val="tx1"/>
                </a:solidFill>
              </a:rPr>
              <a:t>– A cada 15 dias, nas segundas-feiras, no período da manhã.</a:t>
            </a:r>
          </a:p>
          <a:p>
            <a:r>
              <a:rPr lang="pt-BR" sz="2400" b="1" dirty="0">
                <a:solidFill>
                  <a:schemeClr val="tx1"/>
                </a:solidFill>
              </a:rPr>
              <a:t>• </a:t>
            </a:r>
            <a:r>
              <a:rPr lang="pt-BR" sz="2400" b="1" i="1" u="sng" dirty="0">
                <a:solidFill>
                  <a:schemeClr val="tx1"/>
                </a:solidFill>
              </a:rPr>
              <a:t>ROSELÂNDIA</a:t>
            </a:r>
            <a:r>
              <a:rPr lang="pt-BR" sz="2400" b="1" dirty="0">
                <a:solidFill>
                  <a:schemeClr val="tx1"/>
                </a:solidFill>
              </a:rPr>
              <a:t> – A cada 15 dias, nas segundas-feiras, no período da manhã.</a:t>
            </a:r>
          </a:p>
          <a:p>
            <a:r>
              <a:rPr lang="pt-BR" sz="2400" b="1" dirty="0">
                <a:solidFill>
                  <a:schemeClr val="tx1"/>
                </a:solidFill>
              </a:rPr>
              <a:t>• </a:t>
            </a:r>
            <a:r>
              <a:rPr lang="pt-BR" sz="2400" b="1" i="1" u="sng" dirty="0">
                <a:solidFill>
                  <a:schemeClr val="tx1"/>
                </a:solidFill>
              </a:rPr>
              <a:t>ROMEÓPOLIS</a:t>
            </a:r>
            <a:r>
              <a:rPr lang="pt-BR" sz="2400" b="1" dirty="0">
                <a:solidFill>
                  <a:schemeClr val="tx1"/>
                </a:solidFill>
              </a:rPr>
              <a:t> – Toda quinta-feira, no período da manhã.</a:t>
            </a:r>
          </a:p>
          <a:p>
            <a:r>
              <a:rPr lang="pt-BR" sz="2400" b="1" dirty="0">
                <a:solidFill>
                  <a:schemeClr val="tx1"/>
                </a:solidFill>
              </a:rPr>
              <a:t>• </a:t>
            </a:r>
            <a:r>
              <a:rPr lang="pt-BR" sz="2400" b="1" i="1" u="sng" dirty="0">
                <a:solidFill>
                  <a:schemeClr val="tx1"/>
                </a:solidFill>
              </a:rPr>
              <a:t>ALTO LAGEADO </a:t>
            </a:r>
            <a:r>
              <a:rPr lang="pt-BR" sz="2400" b="1" dirty="0">
                <a:solidFill>
                  <a:schemeClr val="tx1"/>
                </a:solidFill>
              </a:rPr>
              <a:t>– Toda quarta-feira, no período da manhã.</a:t>
            </a:r>
          </a:p>
          <a:p>
            <a:r>
              <a:rPr lang="pt-BR" sz="2400" b="1" dirty="0">
                <a:solidFill>
                  <a:schemeClr val="tx1"/>
                </a:solidFill>
              </a:rPr>
              <a:t>• </a:t>
            </a:r>
            <a:r>
              <a:rPr lang="pt-BR" sz="2400" b="1" i="1" u="sng" dirty="0">
                <a:solidFill>
                  <a:schemeClr val="tx1"/>
                </a:solidFill>
              </a:rPr>
              <a:t>ALTO PATRIMÔNIO </a:t>
            </a:r>
            <a:r>
              <a:rPr lang="pt-BR" sz="2400" b="1" dirty="0">
                <a:solidFill>
                  <a:schemeClr val="tx1"/>
                </a:solidFill>
              </a:rPr>
              <a:t>– Toda terça-feira, no período da manhã.</a:t>
            </a:r>
          </a:p>
          <a:p>
            <a:pPr algn="just"/>
            <a:endParaRPr lang="pt-BR" sz="28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70B1921-726E-D503-5F47-C629DBCBD6A5}"/>
              </a:ext>
            </a:extLst>
          </p:cNvPr>
          <p:cNvSpPr txBox="1"/>
          <p:nvPr/>
        </p:nvSpPr>
        <p:spPr>
          <a:xfrm>
            <a:off x="104616" y="489245"/>
            <a:ext cx="33902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latin typeface="Haettenschweiler" panose="020B0706040902060204" pitchFamily="34" charset="0"/>
              </a:rPr>
              <a:t>Consultas médicas no Posto de Saúde de Arapuã e Localidades Rurais</a:t>
            </a:r>
          </a:p>
        </p:txBody>
      </p:sp>
      <p:pic>
        <p:nvPicPr>
          <p:cNvPr id="1026" name="Picture 2" descr="Saúde Agora Digital - Teleconsultas 24h">
            <a:extLst>
              <a:ext uri="{FF2B5EF4-FFF2-40B4-BE49-F238E27FC236}">
                <a16:creationId xmlns:a16="http://schemas.microsoft.com/office/drawing/2014/main" id="{879999DE-84C8-C838-3FDC-1F27238AF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07" y="3511550"/>
            <a:ext cx="3158393" cy="287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1BEF04C5-D480-9CB7-852D-B1425F2E6680}"/>
              </a:ext>
            </a:extLst>
          </p:cNvPr>
          <p:cNvCxnSpPr/>
          <p:nvPr/>
        </p:nvCxnSpPr>
        <p:spPr>
          <a:xfrm>
            <a:off x="0" y="3286813"/>
            <a:ext cx="36576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F2158CED-53D0-4652-58F9-D2D8A314171B}"/>
              </a:ext>
            </a:extLst>
          </p:cNvPr>
          <p:cNvCxnSpPr>
            <a:cxnSpLocks/>
          </p:cNvCxnSpPr>
          <p:nvPr/>
        </p:nvCxnSpPr>
        <p:spPr>
          <a:xfrm>
            <a:off x="3657600" y="-101600"/>
            <a:ext cx="0" cy="72263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ângulo 12">
            <a:extLst>
              <a:ext uri="{FF2B5EF4-FFF2-40B4-BE49-F238E27FC236}">
                <a16:creationId xmlns:a16="http://schemas.microsoft.com/office/drawing/2014/main" id="{F08D8509-5D17-B6D9-4FBF-5A7292A1A735}"/>
              </a:ext>
            </a:extLst>
          </p:cNvPr>
          <p:cNvSpPr/>
          <p:nvPr/>
        </p:nvSpPr>
        <p:spPr>
          <a:xfrm>
            <a:off x="10939749" y="0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905BB79B-C9E9-FAD8-6B43-A9D080015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603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-48430" y="-67842"/>
            <a:ext cx="12192001" cy="69258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60320" y="770709"/>
            <a:ext cx="9583251" cy="5256241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AVALIAÇÃO </a:t>
            </a:r>
            <a:r>
              <a:rPr lang="pt-BR" b="1" dirty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FONOAUDIOLÓGICA COM  LAUDO: </a:t>
            </a:r>
            <a:r>
              <a:rPr lang="pt-BR" sz="2800" b="1" dirty="0" smtClean="0">
                <a:solidFill>
                  <a:srgbClr val="FF000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03</a:t>
            </a:r>
            <a:endParaRPr lang="pt-BR" sz="3600" b="1" dirty="0">
              <a:solidFill>
                <a:srgbClr val="FF0000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r>
              <a:rPr lang="pt-BR" b="1" dirty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TERAPIA FONOAUDIOLOGIA INDIVIDUAL DOMICILIAR (REALIZADA NO MUNICÍPIO): </a:t>
            </a:r>
            <a:r>
              <a:rPr lang="pt-BR" sz="2800" b="1" dirty="0" smtClean="0">
                <a:solidFill>
                  <a:srgbClr val="FF000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43</a:t>
            </a:r>
            <a:endParaRPr lang="pt-BR" sz="2800" b="1" dirty="0">
              <a:solidFill>
                <a:schemeClr val="tx1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r>
              <a:rPr lang="pt-BR" b="1" dirty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AUDIOMETRIA: </a:t>
            </a:r>
            <a:r>
              <a:rPr lang="pt-BR" sz="2800" b="1" dirty="0" smtClean="0">
                <a:solidFill>
                  <a:srgbClr val="FF000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12</a:t>
            </a:r>
            <a:endParaRPr lang="pt-BR" sz="3600" b="1" dirty="0">
              <a:solidFill>
                <a:srgbClr val="FF0000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r>
              <a:rPr lang="pt-BR" b="1" dirty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IMPEDÂNCIOMETRIA: </a:t>
            </a:r>
            <a:r>
              <a:rPr lang="pt-BR" sz="2800" b="1" dirty="0" smtClean="0">
                <a:solidFill>
                  <a:srgbClr val="FF000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13</a:t>
            </a:r>
            <a:endParaRPr lang="pt-BR" sz="2800" dirty="0">
              <a:solidFill>
                <a:srgbClr val="FF0000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4" y="5007867"/>
            <a:ext cx="2764727" cy="173432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EBBC4DAD-FF1C-E9DC-B537-3C6C52918BCC}"/>
              </a:ext>
            </a:extLst>
          </p:cNvPr>
          <p:cNvSpPr/>
          <p:nvPr/>
        </p:nvSpPr>
        <p:spPr>
          <a:xfrm>
            <a:off x="10939749" y="0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0C5D4AFD-6602-8922-494B-9139790C65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72C06695-EB8C-6D36-A8B8-25601D3824C5}"/>
              </a:ext>
            </a:extLst>
          </p:cNvPr>
          <p:cNvSpPr txBox="1"/>
          <p:nvPr/>
        </p:nvSpPr>
        <p:spPr>
          <a:xfrm>
            <a:off x="3512745" y="148626"/>
            <a:ext cx="51015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/>
                </a:solidFill>
                <a:latin typeface="Bahnschrift" panose="020B0502040204020203" pitchFamily="34" charset="0"/>
              </a:rPr>
              <a:t>PROCEDIMENTOS:</a:t>
            </a:r>
          </a:p>
          <a:p>
            <a:endParaRPr lang="pt-BR" sz="2800" dirty="0">
              <a:latin typeface="Bahnschrift" panose="020B0502040204020203" pitchFamily="34" charset="0"/>
            </a:endParaRP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C1D75ABD-9F2A-68D5-9759-B0E886B65E28}"/>
              </a:ext>
            </a:extLst>
          </p:cNvPr>
          <p:cNvSpPr/>
          <p:nvPr/>
        </p:nvSpPr>
        <p:spPr>
          <a:xfrm>
            <a:off x="231259" y="203200"/>
            <a:ext cx="2194442" cy="1543181"/>
          </a:xfrm>
          <a:prstGeom prst="roundRect">
            <a:avLst/>
          </a:prstGeom>
          <a:solidFill>
            <a:schemeClr val="bg2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7169" y="383450"/>
            <a:ext cx="2198531" cy="1182680"/>
          </a:xfrm>
          <a:solidFill>
            <a:schemeClr val="bg2"/>
          </a:solidFill>
        </p:spPr>
        <p:txBody>
          <a:bodyPr>
            <a:normAutofit fontScale="90000"/>
          </a:bodyPr>
          <a:lstStyle/>
          <a:p>
            <a:pPr algn="ctr"/>
            <a:r>
              <a:rPr lang="pt-BR" spc="0" dirty="0">
                <a:solidFill>
                  <a:schemeClr val="tx1"/>
                </a:solidFill>
                <a:latin typeface="Haettenschweiler" panose="020B0706040902060204" pitchFamily="34" charset="0"/>
              </a:rPr>
              <a:t>Clínica </a:t>
            </a:r>
            <a:r>
              <a:rPr lang="pt-BR" spc="0" dirty="0" err="1">
                <a:solidFill>
                  <a:schemeClr val="tx1"/>
                </a:solidFill>
                <a:latin typeface="Haettenschweiler" panose="020B0706040902060204" pitchFamily="34" charset="0"/>
              </a:rPr>
              <a:t>Fonoline</a:t>
            </a:r>
            <a:r>
              <a:rPr lang="pt-BR" dirty="0">
                <a:solidFill>
                  <a:schemeClr val="tx1"/>
                </a:solidFill>
              </a:rPr>
              <a:t/>
            </a:r>
            <a:br>
              <a:rPr lang="pt-BR" dirty="0">
                <a:solidFill>
                  <a:schemeClr val="tx1"/>
                </a:solidFill>
              </a:rPr>
            </a:br>
            <a:r>
              <a:rPr lang="pt-BR" sz="2000" b="1" dirty="0">
                <a:solidFill>
                  <a:schemeClr val="tx1"/>
                </a:solidFill>
                <a:latin typeface="Bahnschrift" panose="020B0502040204020203" pitchFamily="34" charset="0"/>
              </a:rPr>
              <a:t>FONOAUDIOLOGIA</a:t>
            </a:r>
            <a:endParaRPr lang="pt-BR" sz="3200" b="1" dirty="0">
              <a:solidFill>
                <a:schemeClr val="tx1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23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CFF"/>
          </a:solidFill>
          <a:ln>
            <a:solidFill>
              <a:srgbClr val="EC84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85B01D23-917E-817E-C927-4E434686E5CB}"/>
              </a:ext>
            </a:extLst>
          </p:cNvPr>
          <p:cNvSpPr/>
          <p:nvPr/>
        </p:nvSpPr>
        <p:spPr>
          <a:xfrm>
            <a:off x="231259" y="203200"/>
            <a:ext cx="2194442" cy="1543181"/>
          </a:xfrm>
          <a:prstGeom prst="roundRect">
            <a:avLst/>
          </a:prstGeom>
          <a:solidFill>
            <a:schemeClr val="bg2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3915" y="133358"/>
            <a:ext cx="1929129" cy="1682863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/>
            </a:r>
            <a:br>
              <a:rPr lang="pt-BR" dirty="0">
                <a:solidFill>
                  <a:schemeClr val="tx1"/>
                </a:solidFill>
              </a:rPr>
            </a:br>
            <a:r>
              <a:rPr lang="pt-BR" dirty="0">
                <a:solidFill>
                  <a:schemeClr val="tx1"/>
                </a:solidFill>
              </a:rPr>
              <a:t/>
            </a:r>
            <a:br>
              <a:rPr lang="pt-BR" dirty="0">
                <a:solidFill>
                  <a:schemeClr val="tx1"/>
                </a:solidFill>
              </a:rPr>
            </a:br>
            <a:r>
              <a:rPr lang="pt-BR" spc="300" dirty="0">
                <a:solidFill>
                  <a:schemeClr val="tx1"/>
                </a:solidFill>
                <a:latin typeface="Haettenschweiler" panose="020B0706040902060204" pitchFamily="34" charset="0"/>
              </a:rPr>
              <a:t>Clínica </a:t>
            </a:r>
            <a:br>
              <a:rPr lang="pt-BR" spc="300" dirty="0">
                <a:solidFill>
                  <a:schemeClr val="tx1"/>
                </a:solidFill>
                <a:latin typeface="Haettenschweiler" panose="020B0706040902060204" pitchFamily="34" charset="0"/>
              </a:rPr>
            </a:br>
            <a:r>
              <a:rPr lang="pt-BR" spc="300" dirty="0">
                <a:solidFill>
                  <a:schemeClr val="tx1"/>
                </a:solidFill>
                <a:latin typeface="Haettenschweiler" panose="020B0706040902060204" pitchFamily="34" charset="0"/>
              </a:rPr>
              <a:t>da </a:t>
            </a:r>
            <a:br>
              <a:rPr lang="pt-BR" spc="300" dirty="0">
                <a:solidFill>
                  <a:schemeClr val="tx1"/>
                </a:solidFill>
                <a:latin typeface="Haettenschweiler" panose="020B0706040902060204" pitchFamily="34" charset="0"/>
              </a:rPr>
            </a:br>
            <a:r>
              <a:rPr lang="pt-BR" spc="300" dirty="0">
                <a:solidFill>
                  <a:schemeClr val="tx1"/>
                </a:solidFill>
                <a:latin typeface="Haettenschweiler" panose="020B0706040902060204" pitchFamily="34" charset="0"/>
              </a:rPr>
              <a:t>Mulher</a:t>
            </a:r>
            <a:r>
              <a:rPr lang="pt-BR" dirty="0">
                <a:solidFill>
                  <a:schemeClr val="tx1"/>
                </a:solidFill>
              </a:rPr>
              <a:t/>
            </a:r>
            <a:br>
              <a:rPr lang="pt-BR" dirty="0">
                <a:solidFill>
                  <a:schemeClr val="tx1"/>
                </a:solidFill>
              </a:rPr>
            </a:br>
            <a:r>
              <a:rPr lang="pt-BR" dirty="0">
                <a:solidFill>
                  <a:schemeClr val="tx1"/>
                </a:solidFill>
              </a:rPr>
              <a:t/>
            </a:r>
            <a:br>
              <a:rPr lang="pt-BR" dirty="0">
                <a:solidFill>
                  <a:schemeClr val="tx1"/>
                </a:solidFill>
              </a:rPr>
            </a:br>
            <a:endParaRPr lang="pt-BR" sz="3200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277798" y="1349399"/>
            <a:ext cx="9398387" cy="5374958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CONSULTA MÉDICA ESPECIALIZADA EM GINECOLOGIA E </a:t>
            </a:r>
            <a:r>
              <a:rPr lang="pt-BR" b="1" dirty="0" smtClean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OBSTETRÍCIA:</a:t>
            </a:r>
            <a:r>
              <a:rPr lang="pt-BR" b="1" dirty="0" smtClean="0">
                <a:solidFill>
                  <a:srgbClr val="FF000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556</a:t>
            </a:r>
            <a:r>
              <a:rPr lang="pt-BR" b="1" dirty="0" smtClean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 </a:t>
            </a:r>
            <a:endParaRPr lang="pt-BR" sz="3600" dirty="0">
              <a:solidFill>
                <a:schemeClr val="tx1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r>
              <a:rPr lang="pt-BR" b="1" dirty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DENSITOMETRIA ÓSSEA: </a:t>
            </a:r>
            <a:r>
              <a:rPr lang="pt-BR" sz="2400" b="1" dirty="0" smtClean="0">
                <a:solidFill>
                  <a:srgbClr val="FF000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49</a:t>
            </a:r>
            <a:endParaRPr lang="pt-BR" sz="3200" dirty="0">
              <a:solidFill>
                <a:schemeClr val="tx1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r>
              <a:rPr lang="pt-BR" b="1" dirty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ULTRASSONOGRAFIAS: </a:t>
            </a:r>
            <a:r>
              <a:rPr lang="pt-BR" sz="2400" b="1" dirty="0" smtClean="0">
                <a:solidFill>
                  <a:srgbClr val="FF000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100</a:t>
            </a:r>
            <a:endParaRPr lang="pt-BR" sz="3200" dirty="0">
              <a:solidFill>
                <a:srgbClr val="FF0000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r>
              <a:rPr lang="pt-BR" b="1" dirty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CAUTERIZAÇÃO GINECOLÓGICA: </a:t>
            </a:r>
            <a:endParaRPr lang="pt-BR" sz="3200" dirty="0">
              <a:solidFill>
                <a:schemeClr val="tx1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r>
              <a:rPr lang="pt-BR" b="1" dirty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TOCOCARDIOGRAFIA ANTE-PARTO: </a:t>
            </a:r>
            <a:r>
              <a:rPr lang="pt-BR" sz="2400" b="1" dirty="0" smtClean="0">
                <a:solidFill>
                  <a:srgbClr val="FF000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26</a:t>
            </a:r>
            <a:endParaRPr lang="pt-BR" sz="3200" b="1" dirty="0">
              <a:solidFill>
                <a:schemeClr val="tx1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r>
              <a:rPr lang="pt-BR" b="1" dirty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RADIOGRAFIA DIGITAL: </a:t>
            </a:r>
            <a:r>
              <a:rPr lang="pt-BR" sz="2400" b="1" dirty="0" smtClean="0">
                <a:solidFill>
                  <a:srgbClr val="FF000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35</a:t>
            </a:r>
            <a:endParaRPr lang="pt-BR" sz="3200" b="1" dirty="0">
              <a:solidFill>
                <a:srgbClr val="FF0000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r>
              <a:rPr lang="pt-BR" b="1" dirty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PAAF DE TIROIDE: </a:t>
            </a:r>
            <a:r>
              <a:rPr lang="pt-BR" sz="2400" b="1" dirty="0" smtClean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03</a:t>
            </a:r>
          </a:p>
          <a:p>
            <a:r>
              <a:rPr lang="pt-BR" b="1" dirty="0" smtClean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CORE BIOPSIA DE MAMA: </a:t>
            </a:r>
            <a:r>
              <a:rPr lang="pt-BR" sz="2400" b="1" dirty="0" smtClean="0">
                <a:solidFill>
                  <a:srgbClr val="FF000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08</a:t>
            </a:r>
          </a:p>
          <a:p>
            <a:pPr marL="0" indent="0">
              <a:buNone/>
            </a:pPr>
            <a:endParaRPr lang="pt-BR" sz="2400" b="1" dirty="0">
              <a:solidFill>
                <a:schemeClr val="tx1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endParaRPr lang="pt-B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2136" y="3979825"/>
            <a:ext cx="2603382" cy="25365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D33B7F3C-F3DC-6021-7E6B-8DAD206CE0BD}"/>
              </a:ext>
            </a:extLst>
          </p:cNvPr>
          <p:cNvSpPr/>
          <p:nvPr/>
        </p:nvSpPr>
        <p:spPr>
          <a:xfrm>
            <a:off x="11310151" y="68981"/>
            <a:ext cx="833418" cy="692565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740D9EF6-9950-41B3-007D-16EF16D55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151" y="50165"/>
            <a:ext cx="833419" cy="711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E9067F5D-E5AA-EEBF-9BB8-445774B142FC}"/>
              </a:ext>
            </a:extLst>
          </p:cNvPr>
          <p:cNvSpPr txBox="1"/>
          <p:nvPr/>
        </p:nvSpPr>
        <p:spPr>
          <a:xfrm>
            <a:off x="3579224" y="68980"/>
            <a:ext cx="48929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PROCEDIMENTOS:</a:t>
            </a:r>
          </a:p>
          <a:p>
            <a:endParaRPr lang="pt-BR" sz="2800" b="1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89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3F3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59908" y="708884"/>
            <a:ext cx="7467169" cy="5203644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CONSULTA MÉDICA ESPECIALIZADA EM CARDIOLOGIA</a:t>
            </a:r>
            <a:r>
              <a:rPr lang="pt-BR" b="1" dirty="0" smtClean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: </a:t>
            </a:r>
            <a:r>
              <a:rPr lang="pt-BR" sz="3200" b="1" dirty="0" smtClean="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29</a:t>
            </a:r>
            <a:endParaRPr lang="pt-BR" sz="2800" b="1" dirty="0">
              <a:solidFill>
                <a:schemeClr val="bg1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r>
              <a:rPr lang="pt-BR" b="1" dirty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MAPA DE PRESSÃO ARTERIAL – 24 HORAS: </a:t>
            </a:r>
            <a:r>
              <a:rPr lang="pt-BR" sz="3200" b="1" dirty="0" smtClean="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17</a:t>
            </a:r>
            <a:endParaRPr lang="pt-BR" sz="4000" dirty="0">
              <a:solidFill>
                <a:schemeClr val="bg1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r>
              <a:rPr lang="pt-BR" b="1" dirty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TESTE DE ESFORÇO ERGOMÉTRICO: </a:t>
            </a:r>
            <a:r>
              <a:rPr lang="pt-BR" sz="3200" b="1" dirty="0" smtClean="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14</a:t>
            </a:r>
            <a:endParaRPr lang="pt-BR" sz="4000" dirty="0">
              <a:solidFill>
                <a:schemeClr val="bg1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r>
              <a:rPr lang="pt-BR" b="1" dirty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RISCO CIRÚRGICO</a:t>
            </a:r>
            <a:r>
              <a:rPr lang="pt-BR" b="1" dirty="0">
                <a:solidFill>
                  <a:schemeClr val="bg2">
                    <a:lumMod val="90000"/>
                  </a:schemeClr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: </a:t>
            </a:r>
            <a:r>
              <a:rPr lang="pt-BR" sz="2800" b="1" dirty="0" smtClean="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17</a:t>
            </a:r>
            <a:endParaRPr lang="pt-BR" sz="3600" dirty="0">
              <a:solidFill>
                <a:schemeClr val="bg1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r>
              <a:rPr lang="pt-BR" b="1" dirty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ECOCARDIOGRAMA: </a:t>
            </a:r>
            <a:r>
              <a:rPr lang="pt-BR" sz="2800" b="1" dirty="0" smtClean="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13</a:t>
            </a:r>
            <a:endParaRPr lang="pt-BR" sz="3600" dirty="0">
              <a:solidFill>
                <a:schemeClr val="bg1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r>
              <a:rPr lang="pt-BR" b="1" dirty="0" smtClean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ELETROCARDIOGRAMA</a:t>
            </a:r>
            <a:r>
              <a:rPr lang="pt-BR" b="1" dirty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</a:t>
            </a:r>
            <a:r>
              <a:rPr lang="pt-BR" b="1" dirty="0" smtClean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COM LAUDO: </a:t>
            </a:r>
            <a:r>
              <a:rPr lang="pt-BR" sz="2400" b="1" dirty="0" smtClean="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21</a:t>
            </a:r>
            <a:endParaRPr lang="pt-BR" sz="3200" dirty="0">
              <a:solidFill>
                <a:schemeClr val="bg1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88" y="2219417"/>
            <a:ext cx="3018407" cy="3210174"/>
          </a:xfrm>
          <a:prstGeom prst="roundRect">
            <a:avLst>
              <a:gd name="adj" fmla="val 16284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8ACBF597-91DA-31AD-FCB6-52BD467805EB}"/>
              </a:ext>
            </a:extLst>
          </p:cNvPr>
          <p:cNvSpPr/>
          <p:nvPr/>
        </p:nvSpPr>
        <p:spPr>
          <a:xfrm>
            <a:off x="10939749" y="0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90F0E331-B45A-7B78-8135-A184F3592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CF3CEF2A-BFCF-B17D-1A8F-EB1469445177}"/>
              </a:ext>
            </a:extLst>
          </p:cNvPr>
          <p:cNvSpPr/>
          <p:nvPr/>
        </p:nvSpPr>
        <p:spPr>
          <a:xfrm>
            <a:off x="231259" y="203200"/>
            <a:ext cx="2194442" cy="154318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8472" y="309380"/>
            <a:ext cx="1806254" cy="1338352"/>
          </a:xfrm>
          <a:solidFill>
            <a:schemeClr val="bg2"/>
          </a:solidFill>
        </p:spPr>
        <p:txBody>
          <a:bodyPr>
            <a:normAutofit fontScale="90000"/>
          </a:bodyPr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/>
            </a:r>
            <a:br>
              <a:rPr lang="pt-BR" dirty="0">
                <a:solidFill>
                  <a:schemeClr val="tx1"/>
                </a:solidFill>
              </a:rPr>
            </a:br>
            <a:r>
              <a:rPr lang="pt-BR" dirty="0">
                <a:solidFill>
                  <a:schemeClr val="tx1"/>
                </a:solidFill>
              </a:rPr>
              <a:t/>
            </a:r>
            <a:br>
              <a:rPr lang="pt-BR" dirty="0">
                <a:solidFill>
                  <a:schemeClr val="tx1"/>
                </a:solidFill>
              </a:rPr>
            </a:br>
            <a:r>
              <a:rPr lang="pt-BR" spc="0" dirty="0">
                <a:solidFill>
                  <a:schemeClr val="tx1"/>
                </a:solidFill>
                <a:latin typeface="Haettenschweiler" panose="020B0706040902060204" pitchFamily="34" charset="0"/>
              </a:rPr>
              <a:t>Clínica </a:t>
            </a:r>
            <a:br>
              <a:rPr lang="pt-BR" spc="0" dirty="0">
                <a:solidFill>
                  <a:schemeClr val="tx1"/>
                </a:solidFill>
                <a:latin typeface="Haettenschweiler" panose="020B0706040902060204" pitchFamily="34" charset="0"/>
              </a:rPr>
            </a:br>
            <a:r>
              <a:rPr lang="pt-BR" spc="0" dirty="0">
                <a:solidFill>
                  <a:schemeClr val="tx1"/>
                </a:solidFill>
                <a:latin typeface="Haettenschweiler" panose="020B0706040902060204" pitchFamily="34" charset="0"/>
              </a:rPr>
              <a:t>do Coração</a:t>
            </a:r>
            <a:br>
              <a:rPr lang="pt-BR" spc="0" dirty="0">
                <a:solidFill>
                  <a:schemeClr val="tx1"/>
                </a:solidFill>
                <a:latin typeface="Haettenschweiler" panose="020B0706040902060204" pitchFamily="34" charset="0"/>
              </a:rPr>
            </a:br>
            <a:r>
              <a:rPr lang="pt-BR" spc="0" dirty="0">
                <a:solidFill>
                  <a:schemeClr val="tx1"/>
                </a:solidFill>
                <a:latin typeface="Haettenschweiler" panose="020B0706040902060204" pitchFamily="34" charset="0"/>
              </a:rPr>
              <a:t/>
            </a:r>
            <a:br>
              <a:rPr lang="pt-BR" spc="0" dirty="0">
                <a:solidFill>
                  <a:schemeClr val="tx1"/>
                </a:solidFill>
                <a:latin typeface="Haettenschweiler" panose="020B0706040902060204" pitchFamily="34" charset="0"/>
              </a:rPr>
            </a:br>
            <a:endParaRPr lang="pt-BR" sz="3200" spc="0" dirty="0">
              <a:solidFill>
                <a:schemeClr val="tx1"/>
              </a:solidFill>
              <a:latin typeface="Haettenschweiler" panose="020B070604090206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82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" y="-8268"/>
            <a:ext cx="12191998" cy="6853429"/>
          </a:xfrm>
          <a:prstGeom prst="rect">
            <a:avLst/>
          </a:prstGeom>
          <a:solidFill>
            <a:srgbClr val="9999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656958" y="203199"/>
            <a:ext cx="7516853" cy="6241989"/>
          </a:xfrm>
        </p:spPr>
        <p:txBody>
          <a:bodyPr>
            <a:normAutofit/>
          </a:bodyPr>
          <a:lstStyle/>
          <a:p>
            <a:r>
              <a:rPr lang="pt-BR" sz="1800" b="1" dirty="0" smtClean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CONSULTA </a:t>
            </a:r>
            <a:r>
              <a:rPr lang="pt-BR" sz="1800" b="1" dirty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ESPECIALIZADA EM OFTALOMOLOGIA: </a:t>
            </a:r>
            <a:r>
              <a:rPr lang="pt-BR" sz="2400" b="1" dirty="0" smtClean="0">
                <a:solidFill>
                  <a:srgbClr val="FF000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36</a:t>
            </a:r>
          </a:p>
          <a:p>
            <a:r>
              <a:rPr lang="pt-BR" sz="1800" b="1" dirty="0" smtClean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CAMPIMETRIA COMPUTADORIZADA: </a:t>
            </a:r>
            <a:r>
              <a:rPr lang="pt-BR" sz="2400" b="1" dirty="0" smtClean="0">
                <a:solidFill>
                  <a:srgbClr val="FF000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02</a:t>
            </a:r>
          </a:p>
          <a:p>
            <a:r>
              <a:rPr lang="pt-BR" sz="1800" b="1" dirty="0" smtClean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FACECTONOMIA COM IMPLANTE DE LENTE INTRA-OCULAR</a:t>
            </a:r>
            <a:r>
              <a:rPr lang="pt-BR" sz="1800" b="1" dirty="0" smtClean="0">
                <a:solidFill>
                  <a:srgbClr val="FF000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</a:t>
            </a:r>
            <a:r>
              <a:rPr lang="pt-BR" b="1" dirty="0" smtClean="0">
                <a:solidFill>
                  <a:srgbClr val="FF000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01</a:t>
            </a:r>
            <a:endParaRPr lang="pt-BR" b="1" dirty="0">
              <a:solidFill>
                <a:srgbClr val="FF0000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r>
              <a:rPr lang="pt-BR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TOPOGRAFIA COMPUTADORIZADA DE CORNEA: </a:t>
            </a:r>
            <a:r>
              <a:rPr lang="pt-BR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424" y="4963632"/>
            <a:ext cx="2764147" cy="18442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2E06D07B-49BC-5053-6E6D-C68908DB14D5}"/>
              </a:ext>
            </a:extLst>
          </p:cNvPr>
          <p:cNvSpPr/>
          <p:nvPr/>
        </p:nvSpPr>
        <p:spPr>
          <a:xfrm>
            <a:off x="10939749" y="0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261316EF-EB82-4537-24FB-AD3667466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3CED5C65-1A30-8E76-0C0D-D10E9FCA8DDE}"/>
              </a:ext>
            </a:extLst>
          </p:cNvPr>
          <p:cNvSpPr/>
          <p:nvPr/>
        </p:nvSpPr>
        <p:spPr>
          <a:xfrm>
            <a:off x="231259" y="203200"/>
            <a:ext cx="2194442" cy="1543181"/>
          </a:xfrm>
          <a:prstGeom prst="roundRect">
            <a:avLst/>
          </a:prstGeom>
          <a:solidFill>
            <a:srgbClr val="F9E4A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2074" y="203200"/>
            <a:ext cx="1992811" cy="1543181"/>
          </a:xfrm>
        </p:spPr>
        <p:txBody>
          <a:bodyPr>
            <a:normAutofit fontScale="90000"/>
          </a:bodyPr>
          <a:lstStyle/>
          <a:p>
            <a:pPr algn="ctr"/>
            <a:r>
              <a:rPr lang="pt-BR" spc="300" dirty="0">
                <a:solidFill>
                  <a:schemeClr val="tx1"/>
                </a:solidFill>
                <a:latin typeface="Haettenschweiler" panose="020B0706040902060204" pitchFamily="34" charset="0"/>
              </a:rPr>
              <a:t/>
            </a:r>
            <a:br>
              <a:rPr lang="pt-BR" spc="300" dirty="0">
                <a:solidFill>
                  <a:schemeClr val="tx1"/>
                </a:solidFill>
                <a:latin typeface="Haettenschweiler" panose="020B0706040902060204" pitchFamily="34" charset="0"/>
              </a:rPr>
            </a:br>
            <a:r>
              <a:rPr lang="pt-BR" spc="300" dirty="0">
                <a:solidFill>
                  <a:schemeClr val="tx1"/>
                </a:solidFill>
                <a:latin typeface="Haettenschweiler" panose="020B0706040902060204" pitchFamily="34" charset="0"/>
              </a:rPr>
              <a:t/>
            </a:r>
            <a:br>
              <a:rPr lang="pt-BR" spc="300" dirty="0">
                <a:solidFill>
                  <a:schemeClr val="tx1"/>
                </a:solidFill>
                <a:latin typeface="Haettenschweiler" panose="020B0706040902060204" pitchFamily="34" charset="0"/>
              </a:rPr>
            </a:br>
            <a:r>
              <a:rPr lang="pt-BR" spc="300" dirty="0">
                <a:solidFill>
                  <a:schemeClr val="tx1"/>
                </a:solidFill>
                <a:latin typeface="Haettenschweiler" panose="020B0706040902060204" pitchFamily="34" charset="0"/>
              </a:rPr>
              <a:t>Clínica </a:t>
            </a:r>
            <a:br>
              <a:rPr lang="pt-BR" spc="300" dirty="0">
                <a:solidFill>
                  <a:schemeClr val="tx1"/>
                </a:solidFill>
                <a:latin typeface="Haettenschweiler" panose="020B0706040902060204" pitchFamily="34" charset="0"/>
              </a:rPr>
            </a:br>
            <a:r>
              <a:rPr lang="pt-BR" spc="300" dirty="0">
                <a:solidFill>
                  <a:schemeClr val="tx1"/>
                </a:solidFill>
                <a:latin typeface="Haettenschweiler" panose="020B0706040902060204" pitchFamily="34" charset="0"/>
              </a:rPr>
              <a:t>de </a:t>
            </a:r>
            <a:br>
              <a:rPr lang="pt-BR" spc="300" dirty="0">
                <a:solidFill>
                  <a:schemeClr val="tx1"/>
                </a:solidFill>
                <a:latin typeface="Haettenschweiler" panose="020B0706040902060204" pitchFamily="34" charset="0"/>
              </a:rPr>
            </a:br>
            <a:r>
              <a:rPr lang="pt-BR" spc="300" dirty="0">
                <a:solidFill>
                  <a:schemeClr val="tx1"/>
                </a:solidFill>
                <a:latin typeface="Haettenschweiler" panose="020B0706040902060204" pitchFamily="34" charset="0"/>
              </a:rPr>
              <a:t>Olhos</a:t>
            </a:r>
            <a:br>
              <a:rPr lang="pt-BR" spc="300" dirty="0">
                <a:solidFill>
                  <a:schemeClr val="tx1"/>
                </a:solidFill>
                <a:latin typeface="Haettenschweiler" panose="020B0706040902060204" pitchFamily="34" charset="0"/>
              </a:rPr>
            </a:br>
            <a:r>
              <a:rPr lang="pt-BR" spc="300" dirty="0">
                <a:solidFill>
                  <a:schemeClr val="tx1"/>
                </a:solidFill>
                <a:latin typeface="Haettenschweiler" panose="020B0706040902060204" pitchFamily="34" charset="0"/>
              </a:rPr>
              <a:t/>
            </a:r>
            <a:br>
              <a:rPr lang="pt-BR" spc="300" dirty="0">
                <a:solidFill>
                  <a:schemeClr val="tx1"/>
                </a:solidFill>
                <a:latin typeface="Haettenschweiler" panose="020B0706040902060204" pitchFamily="34" charset="0"/>
              </a:rPr>
            </a:br>
            <a:endParaRPr lang="pt-BR" sz="3200" spc="300" dirty="0">
              <a:solidFill>
                <a:schemeClr val="tx1"/>
              </a:solidFill>
              <a:latin typeface="Haettenschweiler" panose="020B070604090206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60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0093C9F3-7546-9FF5-8EB8-5202CA8C4F4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9FF99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D78C8A4-5CA6-ACB9-608D-4DE2B11AE179}"/>
              </a:ext>
            </a:extLst>
          </p:cNvPr>
          <p:cNvSpPr/>
          <p:nvPr/>
        </p:nvSpPr>
        <p:spPr>
          <a:xfrm>
            <a:off x="0" y="0"/>
            <a:ext cx="6802540" cy="685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907" y="1293221"/>
            <a:ext cx="7315200" cy="5682343"/>
          </a:xfrm>
        </p:spPr>
        <p:txBody>
          <a:bodyPr>
            <a:normAutofit fontScale="25000" lnSpcReduction="20000"/>
          </a:bodyPr>
          <a:lstStyle/>
          <a:p>
            <a:pPr marL="0" indent="0">
              <a:buClr>
                <a:schemeClr val="tx1"/>
              </a:buClr>
              <a:buNone/>
            </a:pPr>
            <a:endParaRPr lang="pt-BR" dirty="0"/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VW GOL: BEX-9I27</a:t>
            </a:r>
            <a:endParaRPr lang="pt-BR" sz="6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VW GOL: BER-7H23</a:t>
            </a:r>
            <a:endParaRPr lang="pt-BR" sz="6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VW POLO: BDN-8B68</a:t>
            </a:r>
            <a:endParaRPr lang="pt-BR" sz="6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VW POLO: BBZ –3D05</a:t>
            </a:r>
            <a:endParaRPr lang="pt-BR" sz="6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VW SAVEIRO: BAX –6910 –Vigilância Sanitária</a:t>
            </a:r>
            <a:endParaRPr lang="pt-BR" sz="6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FIAT MOBI: BET-7J65</a:t>
            </a:r>
            <a:endParaRPr lang="pt-BR" sz="6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FORD KÁ: BCO-3J27</a:t>
            </a:r>
            <a:endParaRPr lang="pt-BR" sz="6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FORD KÁ: BDX-8I14 –Vigilância </a:t>
            </a:r>
            <a:r>
              <a:rPr lang="pt-BR" sz="6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Sanitária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6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HB20: UBR – 9G70 -</a:t>
            </a:r>
            <a:r>
              <a:rPr lang="pt-BR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Vigilância Sanitária</a:t>
            </a:r>
            <a:endParaRPr lang="pt-BR" sz="6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6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FORD </a:t>
            </a:r>
            <a:r>
              <a:rPr lang="pt-BR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RANGER: BCU-8G71</a:t>
            </a:r>
            <a:endParaRPr lang="pt-BR" sz="6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 Mercedes: BCC-4E02</a:t>
            </a:r>
            <a:endParaRPr lang="pt-BR" sz="6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 Mercedes: BBR-6551</a:t>
            </a:r>
            <a:endParaRPr lang="pt-BR" sz="6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Ambulância Renault: AYJ-7A96</a:t>
            </a:r>
            <a:endParaRPr lang="pt-BR" sz="6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Ambulância S-10: BDC-0D47</a:t>
            </a:r>
            <a:endParaRPr lang="pt-BR" sz="6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Ambulância adaptada 1: BCU-3C65</a:t>
            </a:r>
            <a:endParaRPr lang="pt-BR" sz="6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Ambulância adaptada 2: BCU-3C66</a:t>
            </a:r>
            <a:endParaRPr lang="pt-BR" sz="6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Ambulância adaptada 3: BCW-3D58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Ambulância adaptada 4: TAQ-8F31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Ambulância adaptada 5: TAQ-8E95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Onix: </a:t>
            </a:r>
            <a:r>
              <a:rPr lang="pt-BR" sz="6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SFA-1G87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6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CRONOS  - UAU -7A96 – UAU - 7B24</a:t>
            </a:r>
            <a:endParaRPr lang="pt-BR" sz="800" dirty="0"/>
          </a:p>
          <a:p>
            <a:pPr algn="just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pt-BR" sz="6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endParaRPr lang="pt-BR" dirty="0"/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pt-BR" sz="6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pt-BR" sz="6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pt-BR" dirty="0"/>
          </a:p>
          <a:p>
            <a:pPr algn="ctr"/>
            <a:endParaRPr lang="pt-BR" sz="28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3275" y="2227214"/>
            <a:ext cx="4152599" cy="29092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8345" y="266999"/>
            <a:ext cx="2697491" cy="18364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E7A9C00-191E-A46E-E06E-D7EEF5DBCB05}"/>
              </a:ext>
            </a:extLst>
          </p:cNvPr>
          <p:cNvSpPr txBox="1"/>
          <p:nvPr/>
        </p:nvSpPr>
        <p:spPr>
          <a:xfrm>
            <a:off x="2842885" y="0"/>
            <a:ext cx="40887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chemeClr val="tx1"/>
                </a:solidFill>
                <a:latin typeface="Haettenschweiler" panose="020B0706040902060204" pitchFamily="34" charset="0"/>
              </a:rPr>
              <a:t>VEÍCULOS SANITÁRIOS DA SAÚDE: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0A7A98D6-6BD4-B276-65B3-470415A7ADF4}"/>
              </a:ext>
            </a:extLst>
          </p:cNvPr>
          <p:cNvCxnSpPr>
            <a:cxnSpLocks/>
          </p:cNvCxnSpPr>
          <p:nvPr/>
        </p:nvCxnSpPr>
        <p:spPr>
          <a:xfrm>
            <a:off x="6802540" y="0"/>
            <a:ext cx="0" cy="697556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tângulo 11">
            <a:extLst>
              <a:ext uri="{FF2B5EF4-FFF2-40B4-BE49-F238E27FC236}">
                <a16:creationId xmlns:a16="http://schemas.microsoft.com/office/drawing/2014/main" id="{ADF902B3-2889-39D6-DAAB-C5E24CD712ED}"/>
              </a:ext>
            </a:extLst>
          </p:cNvPr>
          <p:cNvSpPr/>
          <p:nvPr/>
        </p:nvSpPr>
        <p:spPr>
          <a:xfrm>
            <a:off x="10939749" y="0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9CF4440C-6E9F-3D27-757D-4C7158889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754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699FF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pc="3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265710" y="-322934"/>
            <a:ext cx="7945090" cy="36164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3200" b="1" dirty="0">
                <a:solidFill>
                  <a:schemeClr val="tx1"/>
                </a:solidFill>
                <a:latin typeface="Bahnschrift" panose="020B0502040204020203" pitchFamily="34" charset="0"/>
              </a:rPr>
              <a:t>MÉDICOS QUE PRESTAM ATENDIMENTOS A POPULAÇÃO DE ARAPUÃ NOS POSTOS DE SAÚDE</a:t>
            </a:r>
          </a:p>
          <a:p>
            <a:pPr algn="ctr"/>
            <a:endParaRPr lang="pt-BR" sz="2800" dirty="0">
              <a:solidFill>
                <a:schemeClr val="tx1"/>
              </a:solidFill>
            </a:endParaRPr>
          </a:p>
          <a:p>
            <a:endParaRPr lang="pt-BR" sz="28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4502727"/>
            <a:ext cx="4218771" cy="2175164"/>
          </a:xfrm>
          <a:prstGeom prst="rect">
            <a:avLst/>
          </a:prstGeom>
        </p:spPr>
      </p:pic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id="{D3E1A5A3-E968-4586-A04B-AFB0456DC766}"/>
              </a:ext>
            </a:extLst>
          </p:cNvPr>
          <p:cNvSpPr txBox="1">
            <a:spLocks/>
          </p:cNvSpPr>
          <p:nvPr/>
        </p:nvSpPr>
        <p:spPr>
          <a:xfrm>
            <a:off x="861135" y="1620773"/>
            <a:ext cx="8753382" cy="38389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dirty="0">
                <a:solidFill>
                  <a:schemeClr val="tx1"/>
                </a:solidFill>
                <a:latin typeface="Haettenschweiler" panose="020B0706040902060204" pitchFamily="34" charset="0"/>
                <a:cs typeface="Arial" panose="020B0604020202020204" pitchFamily="34" charset="0"/>
              </a:rPr>
              <a:t>Dra. Jéssica Brito de Araújo – </a:t>
            </a:r>
            <a:r>
              <a:rPr lang="pt-BR" sz="4400" dirty="0" err="1" smtClean="0">
                <a:solidFill>
                  <a:schemeClr val="tx1"/>
                </a:solidFill>
                <a:latin typeface="Haettenschweiler" panose="020B0706040902060204" pitchFamily="34" charset="0"/>
                <a:cs typeface="Arial" panose="020B0604020202020204" pitchFamily="34" charset="0"/>
              </a:rPr>
              <a:t>Eab</a:t>
            </a:r>
            <a:r>
              <a:rPr lang="pt-BR" sz="4400" dirty="0" smtClean="0">
                <a:solidFill>
                  <a:schemeClr val="tx1"/>
                </a:solidFill>
                <a:latin typeface="Haettenschweiler" panose="020B0706040902060204" pitchFamily="34" charset="0"/>
                <a:cs typeface="Arial" panose="020B0604020202020204" pitchFamily="34" charset="0"/>
              </a:rPr>
              <a:t> - </a:t>
            </a:r>
            <a:r>
              <a:rPr lang="pt-BR" sz="3600" dirty="0" smtClean="0">
                <a:solidFill>
                  <a:schemeClr val="tx1"/>
                </a:solidFill>
                <a:latin typeface="Haettenschweiler" panose="020B0706040902060204" pitchFamily="34" charset="0"/>
                <a:cs typeface="Arial" panose="020B0604020202020204" pitchFamily="34" charset="0"/>
              </a:rPr>
              <a:t>LICENÇA</a:t>
            </a:r>
            <a:r>
              <a:rPr lang="pt-BR" sz="4400" dirty="0" smtClean="0">
                <a:solidFill>
                  <a:schemeClr val="tx1"/>
                </a:solidFill>
                <a:latin typeface="Haettenschweiler" panose="020B0706040902060204" pitchFamily="34" charset="0"/>
                <a:cs typeface="Arial" panose="020B0604020202020204" pitchFamily="34" charset="0"/>
              </a:rPr>
              <a:t> </a:t>
            </a:r>
            <a:r>
              <a:rPr lang="pt-BR" sz="3600" dirty="0" smtClean="0">
                <a:solidFill>
                  <a:schemeClr val="tx1"/>
                </a:solidFill>
                <a:latin typeface="Haettenschweiler" panose="020B0706040902060204" pitchFamily="34" charset="0"/>
                <a:cs typeface="Arial" panose="020B0604020202020204" pitchFamily="34" charset="0"/>
              </a:rPr>
              <a:t>MATERNIDADE</a:t>
            </a:r>
            <a:endParaRPr lang="pt-BR" sz="3600" dirty="0">
              <a:solidFill>
                <a:schemeClr val="tx1"/>
              </a:solidFill>
              <a:latin typeface="Haettenschweiler" panose="020B0706040902060204" pitchFamily="34" charset="0"/>
              <a:cs typeface="Arial" panose="020B0604020202020204" pitchFamily="34" charset="0"/>
            </a:endParaRPr>
          </a:p>
          <a:p>
            <a:r>
              <a:rPr lang="pt-BR" sz="4400" dirty="0">
                <a:solidFill>
                  <a:schemeClr val="tx1"/>
                </a:solidFill>
                <a:latin typeface="Haettenschweiler" panose="020B0706040902060204" pitchFamily="34" charset="0"/>
                <a:cs typeface="Arial" panose="020B0604020202020204" pitchFamily="34" charset="0"/>
              </a:rPr>
              <a:t>Dra. Karen Sanchez – </a:t>
            </a:r>
            <a:r>
              <a:rPr lang="pt-BR" sz="4400" dirty="0" err="1">
                <a:solidFill>
                  <a:schemeClr val="tx1"/>
                </a:solidFill>
                <a:latin typeface="Haettenschweiler" panose="020B0706040902060204" pitchFamily="34" charset="0"/>
                <a:cs typeface="Arial" panose="020B0604020202020204" pitchFamily="34" charset="0"/>
              </a:rPr>
              <a:t>eESF</a:t>
            </a:r>
            <a:r>
              <a:rPr lang="pt-BR" sz="4400" dirty="0">
                <a:solidFill>
                  <a:schemeClr val="tx1"/>
                </a:solidFill>
                <a:latin typeface="Haettenschweiler" panose="020B0706040902060204" pitchFamily="34" charset="0"/>
                <a:cs typeface="Arial" panose="020B0604020202020204" pitchFamily="34" charset="0"/>
              </a:rPr>
              <a:t> Rural</a:t>
            </a:r>
          </a:p>
          <a:p>
            <a:r>
              <a:rPr lang="pt-BR" sz="4400" dirty="0">
                <a:solidFill>
                  <a:schemeClr val="tx1"/>
                </a:solidFill>
                <a:latin typeface="Haettenschweiler" panose="020B0706040902060204" pitchFamily="34" charset="0"/>
                <a:cs typeface="Arial" panose="020B0604020202020204" pitchFamily="34" charset="0"/>
              </a:rPr>
              <a:t>Dr. Murilo Arthur </a:t>
            </a:r>
            <a:r>
              <a:rPr lang="pt-BR" sz="4400" dirty="0" err="1">
                <a:solidFill>
                  <a:schemeClr val="tx1"/>
                </a:solidFill>
                <a:latin typeface="Haettenschweiler" panose="020B0706040902060204" pitchFamily="34" charset="0"/>
                <a:cs typeface="Arial" panose="020B0604020202020204" pitchFamily="34" charset="0"/>
              </a:rPr>
              <a:t>Gauer</a:t>
            </a:r>
            <a:r>
              <a:rPr lang="pt-BR" sz="4400" dirty="0">
                <a:solidFill>
                  <a:schemeClr val="tx1"/>
                </a:solidFill>
                <a:latin typeface="Haettenschweiler" panose="020B0706040902060204" pitchFamily="34" charset="0"/>
                <a:cs typeface="Arial" panose="020B0604020202020204" pitchFamily="34" charset="0"/>
              </a:rPr>
              <a:t> – </a:t>
            </a:r>
            <a:r>
              <a:rPr lang="pt-BR" sz="4400" dirty="0" err="1">
                <a:solidFill>
                  <a:schemeClr val="tx1"/>
                </a:solidFill>
                <a:latin typeface="Haettenschweiler" panose="020B0706040902060204" pitchFamily="34" charset="0"/>
                <a:cs typeface="Arial" panose="020B0604020202020204" pitchFamily="34" charset="0"/>
              </a:rPr>
              <a:t>eESF</a:t>
            </a:r>
            <a:r>
              <a:rPr lang="pt-BR" sz="4400" dirty="0">
                <a:solidFill>
                  <a:schemeClr val="tx1"/>
                </a:solidFill>
                <a:latin typeface="Haettenschweiler" panose="020B0706040902060204" pitchFamily="34" charset="0"/>
                <a:cs typeface="Arial" panose="020B0604020202020204" pitchFamily="34" charset="0"/>
              </a:rPr>
              <a:t> Urbano</a:t>
            </a:r>
          </a:p>
          <a:p>
            <a:r>
              <a:rPr lang="pt-BR" sz="4400" dirty="0">
                <a:solidFill>
                  <a:schemeClr val="tx1"/>
                </a:solidFill>
                <a:latin typeface="Haettenschweiler" panose="020B0706040902060204" pitchFamily="34" charset="0"/>
                <a:cs typeface="Arial" panose="020B0604020202020204" pitchFamily="34" charset="0"/>
              </a:rPr>
              <a:t>Dra. </a:t>
            </a:r>
            <a:r>
              <a:rPr lang="pt-BR" sz="4400" dirty="0" smtClean="0">
                <a:solidFill>
                  <a:schemeClr val="tx1"/>
                </a:solidFill>
                <a:latin typeface="Haettenschweiler" panose="020B0706040902060204" pitchFamily="34" charset="0"/>
                <a:cs typeface="Arial" panose="020B0604020202020204" pitchFamily="34" charset="0"/>
              </a:rPr>
              <a:t>ANA EDUARDA SANCHES– </a:t>
            </a:r>
            <a:r>
              <a:rPr lang="pt-BR" sz="4400" dirty="0" err="1">
                <a:solidFill>
                  <a:schemeClr val="tx1"/>
                </a:solidFill>
                <a:latin typeface="Haettenschweiler" panose="020B0706040902060204" pitchFamily="34" charset="0"/>
                <a:cs typeface="Arial" panose="020B0604020202020204" pitchFamily="34" charset="0"/>
              </a:rPr>
              <a:t>eESF</a:t>
            </a:r>
            <a:r>
              <a:rPr lang="pt-BR" sz="4400" dirty="0">
                <a:solidFill>
                  <a:schemeClr val="tx1"/>
                </a:solidFill>
                <a:latin typeface="Haettenschweiler" panose="020B0706040902060204" pitchFamily="34" charset="0"/>
                <a:cs typeface="Arial" panose="020B0604020202020204" pitchFamily="34" charset="0"/>
              </a:rPr>
              <a:t> Urbano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55A71EFD-2883-B92D-80A3-AEE19747462F}"/>
              </a:ext>
            </a:extLst>
          </p:cNvPr>
          <p:cNvSpPr/>
          <p:nvPr/>
        </p:nvSpPr>
        <p:spPr>
          <a:xfrm>
            <a:off x="10939749" y="0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6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C3D29D37-55C3-4BA6-12EE-9CA065C3B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603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-50164"/>
            <a:ext cx="12192000" cy="6908164"/>
          </a:xfrm>
          <a:prstGeom prst="rect">
            <a:avLst/>
          </a:prstGeom>
          <a:solidFill>
            <a:srgbClr val="6699FF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13357" y="217599"/>
            <a:ext cx="7847505" cy="3616452"/>
          </a:xfrm>
          <a:ln>
            <a:noFill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800" b="1" dirty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CONSULTAS MÉDICAS REALIZADAS DE JANEIRO A </a:t>
            </a:r>
            <a:r>
              <a:rPr lang="pt-BR" sz="2800" b="1" dirty="0" smtClean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ABRIL  </a:t>
            </a:r>
            <a:r>
              <a:rPr lang="pt-BR" sz="2800" b="1" dirty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DE </a:t>
            </a:r>
            <a:r>
              <a:rPr lang="pt-BR" sz="2800" b="1" dirty="0" smtClean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2026:</a:t>
            </a:r>
            <a:endParaRPr lang="pt-BR" sz="2800" b="1" dirty="0">
              <a:solidFill>
                <a:schemeClr val="tx1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lvl="8"/>
            <a:endParaRPr lang="pt-BR" sz="3200" dirty="0">
              <a:solidFill>
                <a:schemeClr val="tx1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sz="36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TOTAL  DE 4.363 </a:t>
            </a:r>
            <a:r>
              <a:rPr lang="pt-BR" sz="36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CONSULTAS </a:t>
            </a:r>
            <a:r>
              <a:rPr lang="pt-BR" sz="36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REALIZADAS.</a:t>
            </a:r>
            <a:endParaRPr lang="pt-BR" sz="3600" b="1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pt-BR" sz="28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526" y="3230359"/>
            <a:ext cx="5877018" cy="33124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Retângulo: Único Canto Recortado 8">
            <a:extLst>
              <a:ext uri="{FF2B5EF4-FFF2-40B4-BE49-F238E27FC236}">
                <a16:creationId xmlns:a16="http://schemas.microsoft.com/office/drawing/2014/main" id="{1A93C5B1-4BE3-9064-87CD-57108157155A}"/>
              </a:ext>
            </a:extLst>
          </p:cNvPr>
          <p:cNvSpPr/>
          <p:nvPr/>
        </p:nvSpPr>
        <p:spPr>
          <a:xfrm>
            <a:off x="0" y="0"/>
            <a:ext cx="3038950" cy="2786476"/>
          </a:xfrm>
          <a:prstGeom prst="snip1Rect">
            <a:avLst/>
          </a:prstGeom>
          <a:solidFill>
            <a:schemeClr val="bg2"/>
          </a:solidFill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139700" y="0"/>
            <a:ext cx="2565400" cy="2755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spc="0" dirty="0">
                <a:solidFill>
                  <a:schemeClr val="tx1"/>
                </a:solidFill>
                <a:latin typeface="Haettenschweiler" panose="020B0706040902060204" pitchFamily="34" charset="0"/>
              </a:rPr>
              <a:t>Consultas médicas no Posto de Saúde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F5C9388D-DA0C-B3A3-3EC4-401703CD156B}"/>
              </a:ext>
            </a:extLst>
          </p:cNvPr>
          <p:cNvSpPr/>
          <p:nvPr/>
        </p:nvSpPr>
        <p:spPr>
          <a:xfrm>
            <a:off x="10988177" y="-54950"/>
            <a:ext cx="1252251" cy="1235679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BA72328E-CB9E-D9F0-B41D-AD437D6BC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104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1017" y="0"/>
            <a:ext cx="12192000" cy="6880034"/>
          </a:xfrm>
          <a:prstGeom prst="rect">
            <a:avLst/>
          </a:prstGeom>
          <a:solidFill>
            <a:srgbClr val="6699FF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49719" y="81194"/>
            <a:ext cx="7953706" cy="34074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800" b="1" dirty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ATENDIMENTOS DE ENFERMAGEM (INCLUI CONSULTAS DE ENFERMAGEM, PROCEDIMENTOS, CURATIVOS, REALIZAÇÃO DE TESTES RÁPIDOS, PRÉ-NATAL</a:t>
            </a:r>
            <a:r>
              <a:rPr lang="pt-BR" sz="2800" b="1" dirty="0" smtClean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...</a:t>
            </a:r>
            <a:endParaRPr lang="pt-BR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sz="48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9.554 </a:t>
            </a:r>
            <a:r>
              <a:rPr lang="pt-BR" sz="48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Atendimento</a:t>
            </a:r>
            <a:r>
              <a:rPr lang="pt-BR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4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4727" y="3337595"/>
            <a:ext cx="4184073" cy="349109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7FCCDEDE-F294-3EE4-FC09-5CDF43A2016F}"/>
              </a:ext>
            </a:extLst>
          </p:cNvPr>
          <p:cNvSpPr/>
          <p:nvPr/>
        </p:nvSpPr>
        <p:spPr>
          <a:xfrm>
            <a:off x="252918" y="107837"/>
            <a:ext cx="2782382" cy="2025763"/>
          </a:xfrm>
          <a:prstGeom prst="roundRect">
            <a:avLst/>
          </a:prstGeom>
          <a:solidFill>
            <a:schemeClr val="bg2"/>
          </a:solidFill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CBB636A9-5F34-25DB-A9E3-B50827D06B23}"/>
              </a:ext>
            </a:extLst>
          </p:cNvPr>
          <p:cNvSpPr txBox="1">
            <a:spLocks/>
          </p:cNvSpPr>
          <p:nvPr/>
        </p:nvSpPr>
        <p:spPr>
          <a:xfrm>
            <a:off x="252918" y="-1263588"/>
            <a:ext cx="27823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spc="0" dirty="0">
                <a:solidFill>
                  <a:schemeClr val="tx1"/>
                </a:solidFill>
                <a:latin typeface="Haettenschweiler" panose="020B0706040902060204" pitchFamily="34" charset="0"/>
              </a:rPr>
              <a:t>Atendimentos de enfermagem no Posto de Saúde e Localidades Rurais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CE4118E6-88CD-3C60-3C16-2DD98A3E87DE}"/>
              </a:ext>
            </a:extLst>
          </p:cNvPr>
          <p:cNvSpPr/>
          <p:nvPr/>
        </p:nvSpPr>
        <p:spPr>
          <a:xfrm>
            <a:off x="10939749" y="0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9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6EC0F131-DC49-F1F7-620A-BAFCD6BA3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652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7315200"/>
          </a:xfrm>
          <a:prstGeom prst="rect">
            <a:avLst/>
          </a:prstGeom>
          <a:solidFill>
            <a:srgbClr val="6699FF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378353" y="-242170"/>
            <a:ext cx="7315200" cy="33068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800" b="1" dirty="0">
                <a:solidFill>
                  <a:schemeClr val="tx1"/>
                </a:solidFill>
                <a:latin typeface="Bahnschrift" panose="020B0502040204020203" pitchFamily="34" charset="0"/>
              </a:rPr>
              <a:t>ATENDIMENTOS ODONTOLÓGICOS REALIZADOS DE JANEIRO A </a:t>
            </a:r>
            <a:r>
              <a:rPr lang="pt-BR" sz="2800" b="1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ABRIL DE 2026:</a:t>
            </a:r>
            <a:endParaRPr lang="pt-BR" sz="2800" b="1" dirty="0">
              <a:solidFill>
                <a:schemeClr val="tx1"/>
              </a:solidFill>
              <a:latin typeface="Bahnschrift" panose="020B0502040204020203" pitchFamily="34" charset="0"/>
            </a:endParaRPr>
          </a:p>
          <a:p>
            <a:pPr algn="ctr"/>
            <a:endParaRPr lang="pt-BR" sz="2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pt-BR" sz="2800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5709479"/>
              </p:ext>
            </p:extLst>
          </p:nvPr>
        </p:nvGraphicFramePr>
        <p:xfrm>
          <a:off x="1750424" y="1561496"/>
          <a:ext cx="9405255" cy="154299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135085">
                  <a:extLst>
                    <a:ext uri="{9D8B030D-6E8A-4147-A177-3AD203B41FA5}">
                      <a16:colId xmlns:a16="http://schemas.microsoft.com/office/drawing/2014/main" val="2990652357"/>
                    </a:ext>
                  </a:extLst>
                </a:gridCol>
                <a:gridCol w="3135085">
                  <a:extLst>
                    <a:ext uri="{9D8B030D-6E8A-4147-A177-3AD203B41FA5}">
                      <a16:colId xmlns:a16="http://schemas.microsoft.com/office/drawing/2014/main" val="1947268439"/>
                    </a:ext>
                  </a:extLst>
                </a:gridCol>
                <a:gridCol w="3135085">
                  <a:extLst>
                    <a:ext uri="{9D8B030D-6E8A-4147-A177-3AD203B41FA5}">
                      <a16:colId xmlns:a16="http://schemas.microsoft.com/office/drawing/2014/main" val="2534918530"/>
                    </a:ext>
                  </a:extLst>
                </a:gridCol>
              </a:tblGrid>
              <a:tr h="506673">
                <a:tc>
                  <a:txBody>
                    <a:bodyPr/>
                    <a:lstStyle/>
                    <a:p>
                      <a:r>
                        <a:rPr lang="pt-BR" sz="2000" u="sng" dirty="0"/>
                        <a:t>Odontologista</a:t>
                      </a:r>
                    </a:p>
                  </a:txBody>
                  <a:tcPr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u="sng" dirty="0"/>
                        <a:t>Nº Pessoas atendidas</a:t>
                      </a:r>
                    </a:p>
                  </a:txBody>
                  <a:tcPr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u="sng" dirty="0"/>
                        <a:t>Procedimentos</a:t>
                      </a:r>
                      <a:r>
                        <a:rPr lang="pt-BR" sz="2000" u="sng" baseline="0" dirty="0"/>
                        <a:t> realizados</a:t>
                      </a:r>
                      <a:endParaRPr lang="pt-BR" sz="2000" u="sng" dirty="0"/>
                    </a:p>
                  </a:txBody>
                  <a:tcPr>
                    <a:solidFill>
                      <a:srgbClr val="99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4122027"/>
                  </a:ext>
                </a:extLst>
              </a:tr>
              <a:tr h="506673"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CDJM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</a:t>
                      </a:r>
                      <a:endParaRPr lang="pt-BR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544</a:t>
                      </a:r>
                      <a:endParaRPr lang="pt-BR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9744207"/>
                  </a:ext>
                </a:extLst>
              </a:tr>
              <a:tr h="506673"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MLLM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</a:t>
                      </a:r>
                      <a:endParaRPr lang="pt-BR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273</a:t>
                      </a:r>
                      <a:endParaRPr lang="pt-BR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2885003"/>
                  </a:ext>
                </a:extLst>
              </a:tr>
            </a:tbl>
          </a:graphicData>
        </a:graphic>
      </p:graphicFrame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209" y="3488852"/>
            <a:ext cx="5846344" cy="291194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3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perspectiveAbove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DEBBDEF0-3F3C-0C60-26F2-5B74D9757F95}"/>
              </a:ext>
            </a:extLst>
          </p:cNvPr>
          <p:cNvSpPr/>
          <p:nvPr/>
        </p:nvSpPr>
        <p:spPr>
          <a:xfrm>
            <a:off x="107256" y="3318316"/>
            <a:ext cx="2928044" cy="2223502"/>
          </a:xfrm>
          <a:prstGeom prst="roundRect">
            <a:avLst/>
          </a:prstGeom>
          <a:solidFill>
            <a:schemeClr val="bg2"/>
          </a:solidFill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04A0A251-B200-AFA0-CCB8-47A8186B9B7C}"/>
              </a:ext>
            </a:extLst>
          </p:cNvPr>
          <p:cNvSpPr txBox="1">
            <a:spLocks/>
          </p:cNvSpPr>
          <p:nvPr/>
        </p:nvSpPr>
        <p:spPr>
          <a:xfrm>
            <a:off x="252918" y="-1263588"/>
            <a:ext cx="27823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sz="3200" spc="0" dirty="0">
              <a:solidFill>
                <a:schemeClr val="tx1"/>
              </a:solidFill>
              <a:latin typeface="Haettenschweiler" panose="020B0706040902060204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9393" y="3488853"/>
            <a:ext cx="2546934" cy="1816165"/>
          </a:xfrm>
        </p:spPr>
        <p:txBody>
          <a:bodyPr/>
          <a:lstStyle/>
          <a:p>
            <a:pPr algn="ctr"/>
            <a:r>
              <a:rPr lang="pt-BR" spc="0" dirty="0">
                <a:solidFill>
                  <a:schemeClr val="tx1"/>
                </a:solidFill>
                <a:latin typeface="Haettenschweiler" panose="020B0706040902060204" pitchFamily="34" charset="0"/>
              </a:rPr>
              <a:t>Atendimentos odontológicos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F22E3078-7E25-C533-8FD1-F65B6F4916FB}"/>
              </a:ext>
            </a:extLst>
          </p:cNvPr>
          <p:cNvSpPr/>
          <p:nvPr/>
        </p:nvSpPr>
        <p:spPr>
          <a:xfrm>
            <a:off x="10939749" y="0"/>
            <a:ext cx="1252251" cy="1137333"/>
          </a:xfrm>
          <a:prstGeom prst="rect">
            <a:avLst/>
          </a:prstGeom>
          <a:solidFill>
            <a:srgbClr val="CFCFC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Picture 2" descr="Leis de Arapuã PR - Digitalização, Compilação e Consolidação da legislação  municipal">
            <a:extLst>
              <a:ext uri="{FF2B5EF4-FFF2-40B4-BE49-F238E27FC236}">
                <a16:creationId xmlns:a16="http://schemas.microsoft.com/office/drawing/2014/main" id="{88C01514-DE0E-C12B-40E2-4914E5E35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177" y="50164"/>
            <a:ext cx="1155394" cy="10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213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Quadro">
  <a:themeElements>
    <a:clrScheme name="Quadro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Quadro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adro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2060"/>
        </a:solidFill>
        <a:ln>
          <a:solidFill>
            <a:srgbClr val="00206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Frame" id="{F226E7A2-7162-461C-9490-D27D9DC04E43}" vid="{39D77354-939E-4A26-AE51-B3F9618B14B7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TM03457475[[fn=Quadro]]</Template>
  <TotalTime>19023</TotalTime>
  <Words>1339</Words>
  <Application>Microsoft Office PowerPoint</Application>
  <PresentationFormat>Widescreen</PresentationFormat>
  <Paragraphs>362</Paragraphs>
  <Slides>43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14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43</vt:i4>
      </vt:variant>
    </vt:vector>
  </HeadingPairs>
  <TitlesOfParts>
    <vt:vector size="58" baseType="lpstr">
      <vt:lpstr>Arial</vt:lpstr>
      <vt:lpstr>Arial Black</vt:lpstr>
      <vt:lpstr>Bahnschrift</vt:lpstr>
      <vt:lpstr>Bahnschrift SemiBold</vt:lpstr>
      <vt:lpstr>Bahnschrift SemiBold Condensed</vt:lpstr>
      <vt:lpstr>Calibri</vt:lpstr>
      <vt:lpstr>Cascadia Mono SemiBold</vt:lpstr>
      <vt:lpstr>Corbel</vt:lpstr>
      <vt:lpstr>Franklin Gothic Heavy</vt:lpstr>
      <vt:lpstr>Haettenschweiler</vt:lpstr>
      <vt:lpstr>Impact</vt:lpstr>
      <vt:lpstr>Times New Roman</vt:lpstr>
      <vt:lpstr>Wingdings</vt:lpstr>
      <vt:lpstr>Wingdings 2</vt:lpstr>
      <vt:lpstr>Quadro</vt:lpstr>
      <vt:lpstr>QUADRIMESTRE De 2026</vt:lpstr>
      <vt:lpstr>Atenção Primária a Saúde</vt:lpstr>
      <vt:lpstr>Consultas médicas na Unidade Básica de Saúde de Arapuã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Atendimentos odontológicos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VACINAS ADMINISTRADAS JANEIRO  a ABRIL DE 2026</vt:lpstr>
      <vt:lpstr>VACINAS</vt:lpstr>
      <vt:lpstr>FARMÁCIA MUNICIPAL</vt:lpstr>
      <vt:lpstr>SAMU (Serviço Móvel De Urgência)</vt:lpstr>
      <vt:lpstr>Apresentação do PowerPoint</vt:lpstr>
      <vt:lpstr>Nascidos vivos  e  Mortalidade</vt:lpstr>
      <vt:lpstr>ATENÇÃO ESPECIALIZADA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HOSPITAL BOM JESUS</vt:lpstr>
      <vt:lpstr>HOSPITAL BOM JESUS</vt:lpstr>
      <vt:lpstr>HOSPITAL BOM JESUS</vt:lpstr>
      <vt:lpstr>HOSPITAL BOM JESUS</vt:lpstr>
      <vt:lpstr>CLÍNICA ODONTOLÓGICA MIYABARA BUCOMAXILO</vt:lpstr>
      <vt:lpstr>Clínica Fonoline FONOAUDIOLOGIA</vt:lpstr>
      <vt:lpstr>  Clínica  da  Mulher  </vt:lpstr>
      <vt:lpstr>  Clínica  do Coração  </vt:lpstr>
      <vt:lpstr>  Clínica  de  Olhos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1º Relatório Quadrimestral de 2024.</dc:title>
  <dc:creator>KEILA</dc:creator>
  <cp:lastModifiedBy>Usuario</cp:lastModifiedBy>
  <cp:revision>412</cp:revision>
  <cp:lastPrinted>2026-05-26T16:26:37Z</cp:lastPrinted>
  <dcterms:created xsi:type="dcterms:W3CDTF">2024-05-16T17:44:53Z</dcterms:created>
  <dcterms:modified xsi:type="dcterms:W3CDTF">2026-05-26T16:30:35Z</dcterms:modified>
</cp:coreProperties>
</file>